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1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050A0-8F1C-244A-A784-4BEC553C9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3B5849-40DC-7C47-8D6C-4BCBED44B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0BE0-09F0-D64F-B8A8-0B1E3B49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5A9582-B03D-664B-94A7-353882CD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16E505-FE3C-5048-A2D3-1EAECA36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1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EF07B-06A7-994A-A48A-2FDEB835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2C08BF-84DA-8E43-AD3A-46D240956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11EB85-7BA1-8D48-B13D-8EEEF77B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CA8D38-6707-4843-936A-F4B773D0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8719E-B038-4C4E-A03B-B90828FD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57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C6B8D4-4D36-764E-82C7-F24A4EBC2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C8FF90-A085-0248-BFC1-56405665C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6B198-9728-FD46-8932-095A4F9B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48B390-A50D-194A-8113-34904591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990C83-2A62-BD43-9181-89DBCF6B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65654-1654-374A-AAFE-1C94FCD0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F3D0D-40C9-F940-9550-6B5F3892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C85039-1B83-2F48-84FA-C3E928AB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CCA9E2-3CE1-344D-AB20-444942EB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EFCB5-54FC-4B4B-9566-D6CFC179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57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73CD5-04F7-BA40-9B21-876DD6CF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B57648-10BC-DB44-847D-D7FF386BA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36BAA-CFFB-5D42-9964-147CDA9C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FE4DD4-3D34-C24F-A6A4-CB72F6EA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44060A-70B6-4D4F-AC76-25E915D9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70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557B8-DEF4-294A-BF6E-C293BA67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EAEAC5-79F0-2440-9957-D3619F82D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D8801C-8EE9-F34A-A3D2-1B38BDB1F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CAF1B1-745F-DB42-B2BF-33AC51F4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2382B7-7A2C-1645-A922-8E13C4EA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40466F-C663-A840-A29C-C224EACE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3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72870-EEE8-F74F-ACED-AAE5815C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A96EB9-1C62-014E-8C03-A6CB0C5B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39AC82-1351-C541-BF6A-4F0628D22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0856BC-ED6C-754A-B6ED-FB680EB38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6F253E7-43A3-684C-AE20-338EEE97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9FF0C4-0D61-0C4B-A8FA-FA4AC6C4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ED5A86-D594-264A-9562-E73ED960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EDC2AD-86EB-CE40-BA7D-069B07E5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50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6949B-4F8C-434A-91BD-E17D4977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C185B9-57AA-9D4C-B8B8-CF153BF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F720D9-574B-8840-8382-A4AD3AAC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BB5C2E-FB7E-D84F-A622-B2FB06C3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13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680FEA-DEEB-A946-90F8-B32F7EB3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E9A73D-F10A-374D-A1CE-F0E7987A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8078CE-B8D9-454D-AEF2-2D35AFD0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1367A-0471-4644-9A2B-BA95130A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8812F-EA3D-4340-9CFD-0DE87391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3DCB30-8B53-0C45-BA88-B59A7688D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8FA2D0-8EF4-9345-A750-BAFD7AA2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E7900E-B06C-B14B-AC0F-D583DED5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EB9C4E-3D96-A14A-AEE3-422DBE6D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76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64C6-08CD-CE49-9D5B-5EE326A1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9A0777-BD80-8947-B492-7BF955AA4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71D9B6-888C-7348-A33B-07097A967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A6A624-56BA-194F-BB13-D42F0835D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022E8A-5FF3-6D43-BBB8-210BE285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0DC67C-65C0-6B48-A7FD-3EE04491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19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E7D92-3445-A74B-981E-7D984257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C61673-C63E-C344-9E89-E8FB3A42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AC8E38-35D5-BA4E-8AB5-E98C943C6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695-8AF8-A840-9F0A-D14B774415A6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264929-26D9-D64F-9997-D6F12862B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3D4050-0BB9-244B-B312-390EC598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638F5-C1DD-0D49-A837-DEE8D7562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30458-F81A-2140-93BA-ABEF46589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0000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DF5489-2770-1847-8E68-506AB6727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8233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36188" y="188641"/>
            <a:ext cx="86044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dirty="0"/>
              <a:t>5.	</a:t>
            </a:r>
            <a:r>
              <a:rPr lang="ru-RU" b="1" i="1" dirty="0"/>
              <a:t>Истолкование результатов моделирования. Верификация модели.</a:t>
            </a:r>
            <a:r>
              <a:rPr lang="ru-RU" i="1" dirty="0"/>
              <a:t> </a:t>
            </a:r>
            <a:r>
              <a:rPr lang="ru-RU" dirty="0"/>
              <a:t>Результаты решения задач, поставленных на основании математической модели, должны быть отождествлены со значениями реальных параметров физического объекта и определена точность моделирования, то есть возникает </a:t>
            </a:r>
            <a:r>
              <a:rPr lang="ru-RU" i="1" u="sng" dirty="0"/>
              <a:t>проблема верификации. </a:t>
            </a:r>
          </a:p>
          <a:p>
            <a:pPr indent="457200" algn="just"/>
            <a:r>
              <a:rPr lang="ru-RU" i="1" u="sng" dirty="0"/>
              <a:t>Верификация модели</a:t>
            </a:r>
            <a:r>
              <a:rPr lang="ru-RU" i="1" dirty="0"/>
              <a:t> - </a:t>
            </a:r>
            <a:r>
              <a:rPr lang="ru-RU" dirty="0"/>
              <a:t>система мероприятий по определению</a:t>
            </a:r>
            <a:br>
              <a:rPr lang="ru-RU" dirty="0"/>
            </a:br>
            <a:r>
              <a:rPr lang="ru-RU" i="1" dirty="0"/>
              <a:t>адекватности </a:t>
            </a:r>
            <a:r>
              <a:rPr lang="ru-RU" dirty="0"/>
              <a:t>модели физическому объекту. Если используемая модель достаточно апробирована на практике, то верификация не проводится. Если же рассматривается модель с </a:t>
            </a:r>
            <a:r>
              <a:rPr lang="ru-RU" dirty="0" err="1"/>
              <a:t>неапробированными</a:t>
            </a:r>
            <a:r>
              <a:rPr lang="ru-RU" dirty="0"/>
              <a:t> значениями параметров или новая модель, то верификация сводится к следующему: к сравнению результатов моделирования с экспериментальными данными, к сравнению с выводами, полученными на основании других моделей, к более глубокому теоретическому исследованию и обоснованию модели.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965652"/>
            <a:ext cx="5040560" cy="27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43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8640"/>
            <a:ext cx="864096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420889"/>
            <a:ext cx="24765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169722"/>
            <a:ext cx="8784976" cy="2491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7850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60648"/>
            <a:ext cx="820891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47528" y="3789040"/>
            <a:ext cx="86409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ru-RU" sz="2400" b="1" dirty="0"/>
              <a:t>Уравнение Дирака</a:t>
            </a:r>
          </a:p>
          <a:p>
            <a:pPr indent="457200" algn="just"/>
            <a:endParaRPr lang="ru-RU" dirty="0"/>
          </a:p>
          <a:p>
            <a:pPr indent="457200" algn="just"/>
            <a:r>
              <a:rPr lang="ru-RU" dirty="0"/>
              <a:t>В случае 3-х мерного пространства гамильтониан </a:t>
            </a:r>
            <a:r>
              <a:rPr lang="en-US" i="1" dirty="0"/>
              <a:t>H</a:t>
            </a:r>
            <a:r>
              <a:rPr lang="en-US" dirty="0"/>
              <a:t> </a:t>
            </a:r>
            <a:r>
              <a:rPr lang="ru-RU" dirty="0"/>
              <a:t>можно определить через операторы проекций импульса на 3 оси координат: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989370"/>
            <a:ext cx="1800200" cy="110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503365" y="6045453"/>
            <a:ext cx="3096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где </a:t>
            </a:r>
            <a:r>
              <a:rPr lang="en-US" dirty="0"/>
              <a:t>m – </a:t>
            </a:r>
            <a:r>
              <a:rPr lang="ru-RU" dirty="0"/>
              <a:t>масса частицы.</a:t>
            </a:r>
          </a:p>
        </p:txBody>
      </p:sp>
    </p:spTree>
    <p:extLst>
      <p:ext uri="{BB962C8B-B14F-4D97-AF65-F5344CB8AC3E}">
        <p14:creationId xmlns:p14="http://schemas.microsoft.com/office/powerpoint/2010/main" val="32553252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61272"/>
            <a:ext cx="252028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31504" y="810777"/>
            <a:ext cx="8856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2000" b="1" dirty="0"/>
              <a:t>От классики к релятивизму.</a:t>
            </a:r>
            <a:r>
              <a:rPr lang="ru-RU" b="1" dirty="0"/>
              <a:t> </a:t>
            </a:r>
            <a:r>
              <a:rPr lang="ru-RU" dirty="0"/>
              <a:t>Рассмотрим известные из классической механики соотношения между кинетической энергией, импульсом и скоростью частицы: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612839"/>
            <a:ext cx="6696744" cy="88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062136"/>
            <a:ext cx="2592288" cy="124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684828" y="4340287"/>
            <a:ext cx="4604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 выражение релятивистского импульса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4713255"/>
            <a:ext cx="2177207" cy="10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684827" y="5611177"/>
            <a:ext cx="240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получим соотношение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85182" y="2724882"/>
            <a:ext cx="8382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Далее, релятивистское соотношение Эйнштейна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00" y="5877273"/>
            <a:ext cx="4432280" cy="89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542263" y="186820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121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26275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116632"/>
            <a:ext cx="2398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Его перепишем в виде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02" y="485964"/>
            <a:ext cx="2736304" cy="61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597437" y="60736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84586" y="1196752"/>
            <a:ext cx="523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Распространим (1.121) на 3-х мерное пространство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566084"/>
            <a:ext cx="3528391" cy="135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651502" y="3083973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Из (1.119), полагая </a:t>
            </a:r>
            <a:r>
              <a:rPr lang="en-US" i="1" dirty="0"/>
              <a:t>H</a:t>
            </a:r>
            <a:r>
              <a:rPr lang="ru-RU" i="1" dirty="0"/>
              <a:t> </a:t>
            </a:r>
            <a:r>
              <a:rPr lang="en-US" i="1" dirty="0"/>
              <a:t>=</a:t>
            </a:r>
            <a:r>
              <a:rPr lang="ru-RU" i="1" dirty="0"/>
              <a:t> </a:t>
            </a:r>
            <a:r>
              <a:rPr lang="en-US" i="1" dirty="0"/>
              <a:t>E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ru-RU" dirty="0"/>
              <a:t>запишем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58" y="3453306"/>
            <a:ext cx="3883386" cy="119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1524000" y="5013177"/>
                <a:ext cx="9144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Для того, чтобы решить задачу интерпретации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Ψ</m:t>
                    </m:r>
                  </m:oMath>
                </a14:m>
                <a:r>
                  <a:rPr lang="ru-RU" dirty="0"/>
                  <a:t> следует получить уравнение Дирака. С этой целью рассмотрим гипотетический гамильтониан</a:t>
                </a:r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013177"/>
                <a:ext cx="9144000" cy="646331"/>
              </a:xfrm>
              <a:prstGeom prst="rect">
                <a:avLst/>
              </a:prstGeom>
              <a:blipFill>
                <a:blip r:embed="rId5"/>
                <a:stretch>
                  <a:fillRect l="-556" t="-3846" r="-417"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87" y="5805265"/>
            <a:ext cx="2880320" cy="51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9548375" y="386855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123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5967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57372" y="188640"/>
                <a:ext cx="901062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ru-RU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– коэффициенты, подлежащие определению.  </a:t>
                </a:r>
              </a:p>
              <a:p>
                <a:pPr indent="457200" algn="just"/>
                <a:r>
                  <a:rPr lang="ru-RU" dirty="0"/>
                  <a:t>С учётом (1.121) на эти коэффициенты налагаются ограничения. Квадраты данных коэффициентов должны быть равны 1 и быть взаимно </a:t>
                </a:r>
                <a:r>
                  <a:rPr lang="ru-RU" dirty="0" err="1"/>
                  <a:t>антикоммутативными</a:t>
                </a:r>
                <a:r>
                  <a:rPr lang="ru-RU" dirty="0"/>
                  <a:t>. Таким образом, они не могут быть числами. Однако они могут быть матрицами, причём  размерности не менее 4, а волновая функция при этом должна быть 4-х компонентным объектом – </a:t>
                </a:r>
                <a:r>
                  <a:rPr lang="ru-RU" dirty="0" err="1"/>
                  <a:t>биспинором</a:t>
                </a:r>
                <a:r>
                  <a:rPr lang="ru-RU" dirty="0"/>
                  <a:t>. </a:t>
                </a:r>
              </a:p>
              <a:p>
                <a:pPr indent="457200" algn="just"/>
                <a:r>
                  <a:rPr lang="ru-RU" dirty="0"/>
                  <a:t>В таком случае уравнение Дирака получит вид, идентичный уравнению </a:t>
                </a:r>
                <a:r>
                  <a:rPr lang="ru-RU" dirty="0" err="1"/>
                  <a:t>Шрёдингера</a:t>
                </a:r>
                <a:r>
                  <a:rPr lang="ru-RU" dirty="0"/>
                  <a:t> (но с Гамильтонианом Дирака).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72" y="188640"/>
                <a:ext cx="9010629" cy="2308324"/>
              </a:xfrm>
              <a:prstGeom prst="rect">
                <a:avLst/>
              </a:prstGeom>
              <a:blipFill>
                <a:blip r:embed="rId2"/>
                <a:stretch>
                  <a:fillRect l="-563" t="-1093" r="-423" b="-2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05" y="2496964"/>
            <a:ext cx="3240360" cy="105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685615" y="3788582"/>
            <a:ext cx="90041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dirty="0"/>
              <a:t>Конструирование уравнения Дирака. </a:t>
            </a:r>
            <a:r>
              <a:rPr lang="ru-RU" dirty="0"/>
              <a:t>Возведение в квадрат левой и правой частей уравнения (1.121)  приводит к уравнению Лоренц-ковариантного вида.</a:t>
            </a:r>
          </a:p>
          <a:p>
            <a:pPr indent="457200" algn="just"/>
            <a:r>
              <a:rPr lang="ru-RU" dirty="0"/>
              <a:t>Дирак предположил, что, поскольку правая часть (1.121) содержит первую производную по времени, и левая часть должна иметь только производные первого порядка по пространственным координатам (операторы импульса 1 степени). Тогда, полагая, что коэффициенты перед производными, какую бы природу они не имели, –  постоянные, Дирак (1.121) реконструировал к виду </a:t>
            </a:r>
          </a:p>
        </p:txBody>
      </p:sp>
    </p:spTree>
    <p:extLst>
      <p:ext uri="{BB962C8B-B14F-4D97-AF65-F5344CB8AC3E}">
        <p14:creationId xmlns:p14="http://schemas.microsoft.com/office/powerpoint/2010/main" val="21018063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15" y="37053"/>
            <a:ext cx="4608512" cy="115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569667" y="42757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124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80308" y="1484784"/>
            <a:ext cx="89876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Соотношение (1.124) уже имеет вид уравнения Дирака (для свободной частицы, т.е. в отсутствии внешнего поля).</a:t>
            </a:r>
          </a:p>
          <a:p>
            <a:pPr indent="457200" algn="just"/>
            <a:r>
              <a:rPr lang="ru-RU" b="1" dirty="0"/>
              <a:t>Конструирование коэффициентов для уравнения Дирака. </a:t>
            </a:r>
            <a:r>
              <a:rPr lang="ru-RU" dirty="0"/>
              <a:t>Если верно предположение Дирака, то выражение в скобки в правой части (1.124) после возведения в квадрат должно иметь вид</a:t>
            </a:r>
            <a:endParaRPr lang="ru-RU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67" y="2932946"/>
            <a:ext cx="2736303" cy="100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847528" y="3939296"/>
            <a:ext cx="19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/>
              <a:t>поэтому запишем</a:t>
            </a:r>
            <a:endParaRPr lang="ru-RU" b="1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15" y="4295161"/>
            <a:ext cx="5544616" cy="133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622383" y="479745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125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525304" y="5949280"/>
            <a:ext cx="903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Раскрывая скобки в левой части (1.125), получаем условия на коэффициенты:</a:t>
            </a:r>
          </a:p>
        </p:txBody>
      </p:sp>
    </p:spTree>
    <p:extLst>
      <p:ext uri="{BB962C8B-B14F-4D97-AF65-F5344CB8AC3E}">
        <p14:creationId xmlns:p14="http://schemas.microsoft.com/office/powerpoint/2010/main" val="9211466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91590"/>
            <a:ext cx="7776864" cy="1021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11571" y="47667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76643" y="99840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127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31505" y="1569864"/>
            <a:ext cx="903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Такие соотношения не могут выполняться для обычных чисел, поскольку числа коммутируют, а коэффициенты – нет.  Поэтому можно предположить, что коэффициенты – некие матрицы или операторы. В таком случае 0 и 1 в правых частых (1.126) и (1.127) становятся операторами или матрицами.</a:t>
            </a:r>
          </a:p>
          <a:p>
            <a:pPr indent="457200" algn="just"/>
            <a:r>
              <a:rPr lang="ru-RU" dirty="0"/>
              <a:t>В итоге имеем, что уравнение (1.124) в случае 3-х координатного декартового пространства, означает: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18" y="3429000"/>
            <a:ext cx="79057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61" y="5543550"/>
            <a:ext cx="417646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0377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6633"/>
            <a:ext cx="9144000" cy="4483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699920"/>
            <a:ext cx="8964488" cy="96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78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91544" y="116633"/>
            <a:ext cx="820891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Требования к математическим моделям.</a:t>
            </a:r>
          </a:p>
          <a:p>
            <a:endParaRPr lang="ru-RU" dirty="0"/>
          </a:p>
          <a:p>
            <a:pPr lvl="0"/>
            <a:r>
              <a:rPr lang="ru-RU" b="1" i="1" dirty="0"/>
              <a:t>Адекватность модели.</a:t>
            </a:r>
            <a:endParaRPr lang="ru-RU" dirty="0"/>
          </a:p>
          <a:p>
            <a:pPr indent="457200" algn="just"/>
            <a:r>
              <a:rPr lang="ru-RU" dirty="0"/>
              <a:t>Математическая модель, в некотором смысле, должна правильно</a:t>
            </a:r>
            <a:r>
              <a:rPr lang="ru-RU" b="1" dirty="0"/>
              <a:t> </a:t>
            </a:r>
            <a:r>
              <a:rPr lang="ru-RU" dirty="0"/>
              <a:t>соответствовать физическому объекту, то есть свойства реального объекта должны описываться моделью с некоторой </a:t>
            </a:r>
            <a:r>
              <a:rPr lang="ru-RU" i="1" dirty="0"/>
              <a:t>разумной точностью</a:t>
            </a:r>
            <a:r>
              <a:rPr lang="ru-RU" b="1" i="1" dirty="0"/>
              <a:t>. </a:t>
            </a:r>
            <a:r>
              <a:rPr lang="ru-RU" dirty="0"/>
              <a:t>Должны быть определены границы применимости математической модели.</a:t>
            </a:r>
          </a:p>
          <a:p>
            <a:pPr lvl="0"/>
            <a:r>
              <a:rPr lang="ru-RU" b="1" i="1" dirty="0"/>
              <a:t>Полнота модели.</a:t>
            </a:r>
            <a:endParaRPr lang="ru-RU" dirty="0"/>
          </a:p>
          <a:p>
            <a:pPr indent="457200" algn="just"/>
            <a:r>
              <a:rPr lang="ru-RU" dirty="0"/>
              <a:t>В модель должно входить достаточное число параметров и элементов, позволяющих с помощью модели решать поставленные задачи</a:t>
            </a:r>
          </a:p>
          <a:p>
            <a:pPr lvl="0"/>
            <a:r>
              <a:rPr lang="ru-RU" b="1" i="1" dirty="0"/>
              <a:t>Продуктивность модели.</a:t>
            </a:r>
            <a:endParaRPr lang="ru-RU" dirty="0"/>
          </a:p>
          <a:p>
            <a:pPr indent="457200" algn="just"/>
            <a:r>
              <a:rPr lang="ru-RU" dirty="0"/>
              <a:t>Все исходные данные модели, которые считаются заданными, должны быть реально задаваемыми или измеряемыми.</a:t>
            </a:r>
          </a:p>
          <a:p>
            <a:pPr lvl="0"/>
            <a:r>
              <a:rPr lang="ru-RU" b="1" i="1" dirty="0"/>
              <a:t>Устойчивость модели.</a:t>
            </a:r>
            <a:endParaRPr lang="ru-RU" dirty="0"/>
          </a:p>
          <a:p>
            <a:pPr indent="457200" algn="just"/>
            <a:r>
              <a:rPr lang="ru-RU" dirty="0"/>
              <a:t>Математическая модель должна быть устойчива относительно выбранных исходных данных модели, т.е. не менять кардинально</a:t>
            </a:r>
            <a:r>
              <a:rPr lang="ru-RU" b="1" dirty="0"/>
              <a:t> </a:t>
            </a:r>
            <a:r>
              <a:rPr lang="ru-RU" dirty="0"/>
              <a:t>своих свойств при незначительных изменениях параметров.</a:t>
            </a:r>
          </a:p>
          <a:p>
            <a:pPr lvl="0"/>
            <a:r>
              <a:rPr lang="ru-RU" b="1" i="1" dirty="0"/>
              <a:t>Достаточная простота модели.</a:t>
            </a:r>
            <a:endParaRPr lang="ru-RU" dirty="0"/>
          </a:p>
          <a:p>
            <a:pPr indent="457200" algn="just"/>
            <a:r>
              <a:rPr lang="ru-RU" dirty="0"/>
              <a:t>Из модели должны быть исключены элементы, не влияющие им требуемый уровень точности модели.</a:t>
            </a:r>
          </a:p>
          <a:p>
            <a:pPr lvl="0"/>
            <a:r>
              <a:rPr lang="ru-RU" b="1" i="1" dirty="0"/>
              <a:t>Наглядность модели.</a:t>
            </a:r>
            <a:endParaRPr lang="ru-RU" dirty="0"/>
          </a:p>
          <a:p>
            <a:pPr indent="457200" algn="just"/>
            <a:r>
              <a:rPr lang="ru-RU" dirty="0"/>
              <a:t>Должна быть осуществлена визуализация модели с использованием мониторов и компьютерной графики.</a:t>
            </a:r>
          </a:p>
        </p:txBody>
      </p:sp>
    </p:spTree>
    <p:extLst>
      <p:ext uri="{BB962C8B-B14F-4D97-AF65-F5344CB8AC3E}">
        <p14:creationId xmlns:p14="http://schemas.microsoft.com/office/powerpoint/2010/main" val="396940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07568" y="260648"/>
            <a:ext cx="756084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Основные цели моделирования.</a:t>
            </a:r>
          </a:p>
          <a:p>
            <a:endParaRPr lang="ru-RU" sz="28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ru-RU" sz="2800" dirty="0"/>
              <a:t>Модель необходима для изучения внутренней структуры объек­та и взаимодействия между его элементами, для выявления его новых свойств и характера связей с окружающей реальностью.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ru-RU" sz="2800" dirty="0"/>
              <a:t>Модель необходима для управления объектом или процессом при заданных целях и критериях.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ru-RU" sz="2800" dirty="0"/>
              <a:t>Модель необходима для прогнозирования поведения объекта в будущем при различных начальных режимах.</a:t>
            </a:r>
          </a:p>
        </p:txBody>
      </p:sp>
    </p:spTree>
    <p:extLst>
      <p:ext uri="{BB962C8B-B14F-4D97-AF65-F5344CB8AC3E}">
        <p14:creationId xmlns:p14="http://schemas.microsoft.com/office/powerpoint/2010/main" val="102677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ВЫЧИСЛИТЕЛЬНЫЙ ЭКСПЕРИМЕНТ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028171" y="1268761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i="1" dirty="0"/>
              <a:t>Вычислительный эксперимент</a:t>
            </a:r>
            <a:r>
              <a:rPr lang="ru-RU" dirty="0"/>
              <a:t> – многократное численное решение математических задач в пределах определённой математической модели при различных исходных данных с применением вычислительной техники для выявления новых закономерностей изучаемого объекта.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028172" y="2469090"/>
            <a:ext cx="76682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Большинство математических моделей будут представлены в виде дифференциальных уравнений, для которых сформулированы начальные, краевые, начально-краевые и специальные задачи. Такие модели являются </a:t>
            </a:r>
            <a:r>
              <a:rPr lang="ru-RU" i="1" u="sng" dirty="0"/>
              <a:t>континуальными,</a:t>
            </a:r>
            <a:r>
              <a:rPr lang="ru-RU" dirty="0"/>
              <a:t> и задачи с реальными параметрами в большинстве случаев аналитически не разрешимы. </a:t>
            </a:r>
          </a:p>
          <a:p>
            <a:pPr indent="457200" algn="just"/>
            <a:r>
              <a:rPr lang="ru-RU" dirty="0"/>
              <a:t>Любой вычислительный процесс на компьютерной технике осуществляется дискретно, поэтому для компьютерной реализации континуальной задачи необходимо построение </a:t>
            </a:r>
            <a:r>
              <a:rPr lang="ru-RU" i="1" u="sng" dirty="0"/>
              <a:t>дискретной модели</a:t>
            </a:r>
            <a:r>
              <a:rPr lang="ru-RU" dirty="0"/>
              <a:t> и численных конечно-разностных методов решения задачи</a:t>
            </a:r>
          </a:p>
        </p:txBody>
      </p:sp>
    </p:spTree>
    <p:extLst>
      <p:ext uri="{BB962C8B-B14F-4D97-AF65-F5344CB8AC3E}">
        <p14:creationId xmlns:p14="http://schemas.microsoft.com/office/powerpoint/2010/main" val="205629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6632"/>
            <a:ext cx="727280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38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18864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МОДЕЛИ В ФИЗИКЕ. МАТЕМАТИЧЕСКОЕ МОДЕЛИРОВАНИЕ ЭЛЕКТРОМАГНИТНЫХ ПОЛЕЙ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/>
              <a:t>1.1. Макроскопическое моделирование сред.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1988840"/>
                <a:ext cx="86044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имеет координаты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− </m:t>
                    </m:r>
                  </m:oMath>
                </a14:m>
                <a:r>
                  <a:rPr lang="ru-RU" dirty="0"/>
                  <a:t>радиус вектор, направленный из начала координат </a:t>
                </a:r>
                <a:r>
                  <a:rPr lang="en-US" i="1" dirty="0"/>
                  <a:t>O</a:t>
                </a:r>
                <a:r>
                  <a:rPr lang="en-US" dirty="0"/>
                  <a:t> </a:t>
                </a:r>
                <a:r>
                  <a:rPr lang="ru-RU" dirty="0"/>
                  <a:t>в точку </a:t>
                </a:r>
                <a:r>
                  <a:rPr lang="en-US" i="1" dirty="0"/>
                  <a:t>M. </a:t>
                </a:r>
                <a:r>
                  <a:rPr lang="en-US" dirty="0"/>
                  <a:t> </a:t>
                </a:r>
                <a:endParaRPr lang="ru-RU" dirty="0"/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Пространство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/>
                  <a:t> заполнено материальной средой, неподвижной относительно исходной системы координат </a:t>
                </a:r>
                <a:r>
                  <a:rPr lang="en-US" i="1" spc="200" dirty="0" err="1">
                    <a:latin typeface="Cambria" pitchFamily="18" charset="0"/>
                  </a:rPr>
                  <a:t>Oxyz</a:t>
                </a:r>
                <a:r>
                  <a:rPr lang="ru-RU" i="1" dirty="0"/>
                  <a:t>, </a:t>
                </a:r>
                <a:r>
                  <a:rPr lang="ru-RU" dirty="0"/>
                  <a:t>для математи­ческого моделирования которой будем основываться на </a:t>
                </a:r>
                <a:r>
                  <a:rPr lang="ru-RU" i="1" dirty="0"/>
                  <a:t>принципе сплошных сред. </a:t>
                </a:r>
                <a:r>
                  <a:rPr lang="ru-RU" dirty="0"/>
                  <a:t>При таком подходе реальная среда, состоящая из большого числа атомов, молекул и других структурных единиц, заменяется некоторой сглаженной математической средой, при определении которой учитываются с той или иной точностью микроскопические структурные составляющие среды и их взаимо­действие, а сама микроскопическая структура исключается из рассмотрения. При этом предполагается, что размеры изучаемого объекта существенно превосходят размеры структурных элементов объекта.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988840"/>
                <a:ext cx="8604448" cy="3416320"/>
              </a:xfrm>
              <a:prstGeom prst="rect">
                <a:avLst/>
              </a:prstGeom>
              <a:blipFill>
                <a:blip r:embed="rId2"/>
                <a:stretch>
                  <a:fillRect l="-442" t="-741" r="-442" b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50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931368" y="56182"/>
                <a:ext cx="8208912" cy="6674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Процесс введения непрерывной математической среды </a:t>
                </a:r>
                <a:r>
                  <a:rPr lang="ru-RU" i="1" dirty="0"/>
                  <a:t>(конти­нуума) </a:t>
                </a:r>
                <a:r>
                  <a:rPr lang="ru-RU" dirty="0"/>
                  <a:t>основывается на различных методах усреднения, в результате чего реальной среде ставится в соответствие идеальная среда, характеризуемая некоторым числом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ru-RU" dirty="0"/>
                  <a:t> интегральных параметров или непрерывных функций точки </a:t>
                </a:r>
                <a:r>
                  <a:rPr lang="ru-RU" i="1" dirty="0"/>
                  <a:t>М</a:t>
                </a:r>
                <a:r>
                  <a:rPr lang="ru-RU" dirty="0"/>
                  <a:t>, заданных 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или в области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⊂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которую заполняет исследуемая среда. Для адекват­ного описания реальной среды в зависимости от структурной сложности среды и требуемой точности соответствующим образом возрастает число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ru-RU" dirty="0"/>
                  <a:t>Такой подход в моделировании называется </a:t>
                </a:r>
                <a:r>
                  <a:rPr lang="ru-RU" i="1" dirty="0"/>
                  <a:t>макроскопическим моделированием.</a:t>
                </a:r>
                <a:endParaRPr lang="ru-RU" dirty="0"/>
              </a:p>
              <a:p>
                <a:pPr algn="just"/>
                <a:r>
                  <a:rPr lang="ru-RU" dirty="0"/>
                  <a:t>Для описания простейшей среды с электромагнитными свойствами вводятся три функции среды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𝜒</m:t>
                        </m:r>
                        <m:r>
                          <a:rPr lang="ru-RU" i="1">
                            <a:latin typeface="Cambria Math"/>
                            <a:ea typeface="Cambria Math"/>
                          </a:rPr>
                          <m:t>=3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:</m:t>
                    </m:r>
                  </m:oMath>
                </a14:m>
                <a:endParaRPr lang="ru-RU" dirty="0"/>
              </a:p>
              <a:p>
                <a:pPr algn="just"/>
                <a:endParaRPr lang="ru-RU" dirty="0"/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i="1" dirty="0"/>
                  <a:t>диэлектрическая проницаемость среды</a:t>
                </a:r>
                <a:r>
                  <a:rPr lang="ru-RU" dirty="0"/>
                  <a:t>,</a:t>
                </a:r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𝜇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i="1" dirty="0"/>
                  <a:t>магнитная проницаемость среды</a:t>
                </a:r>
                <a:r>
                  <a:rPr lang="ru-RU" dirty="0"/>
                  <a:t>,</a:t>
                </a:r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i="1" dirty="0"/>
                  <a:t>удельная проницаемость среды</a:t>
                </a:r>
                <a:r>
                  <a:rPr lang="ru-RU" dirty="0"/>
                  <a:t>,</a:t>
                </a:r>
              </a:p>
              <a:p>
                <a:pPr indent="457200" algn="just"/>
                <a:endParaRPr lang="ru-RU" dirty="0"/>
              </a:p>
              <a:p>
                <a:pPr algn="just"/>
                <a:r>
                  <a:rPr lang="ru-RU" dirty="0"/>
                  <a:t>которые характеризуют среду в каждой точке пространства. Сокращённо зададим такую среду как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𝑺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</m:d>
                  </m:oMath>
                </a14:m>
                <a:r>
                  <a:rPr lang="ru-RU" dirty="0"/>
                  <a:t>  и будем называть </a:t>
                </a:r>
                <a:r>
                  <a:rPr lang="ru-RU" i="1" dirty="0"/>
                  <a:t>материальной средой.</a:t>
                </a:r>
              </a:p>
              <a:p>
                <a:pPr indent="457200" algn="just"/>
                <a:r>
                  <a:rPr lang="ru-RU" dirty="0"/>
                  <a:t>Для вакуума в системе СИ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36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−9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Ф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м</m:t>
                          </m:r>
                        </m:den>
                      </m:f>
                      <m:r>
                        <a:rPr lang="ru-RU" i="1">
                          <a:latin typeface="Cambria Math"/>
                          <a:ea typeface="Cambria Math"/>
                        </a:rPr>
                        <m:t>, </m:t>
                      </m:r>
                    </m:oMath>
                  </m:oMathPara>
                </a14:m>
                <a:endParaRPr lang="ru-RU" i="1" dirty="0">
                  <a:latin typeface="Cambria Math"/>
                  <a:ea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latin typeface="Cambria Math"/>
                          <a:ea typeface="Cambria Math"/>
                        </a:rPr>
                        <m:t>=4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−7</m:t>
                          </m:r>
                        </m:sup>
                      </m:sSup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Гн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м</m:t>
                          </m:r>
                        </m:den>
                      </m:f>
                      <m:r>
                        <a:rPr lang="ru-RU" i="1">
                          <a:latin typeface="Cambria Math"/>
                          <a:ea typeface="Cambria Math"/>
                        </a:rPr>
                        <m:t>, </m:t>
                      </m:r>
                    </m:oMath>
                  </m:oMathPara>
                </a14:m>
                <a:endParaRPr lang="ru-RU" i="1" dirty="0">
                  <a:latin typeface="Cambria Math"/>
                  <a:ea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=0.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368" y="56182"/>
                <a:ext cx="8208912" cy="6674007"/>
              </a:xfrm>
              <a:prstGeom prst="rect">
                <a:avLst/>
              </a:prstGeom>
              <a:blipFill>
                <a:blip r:embed="rId2"/>
                <a:stretch>
                  <a:fillRect l="-618" t="-190" r="-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10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2800" b="1" dirty="0"/>
              <a:t>Электрические заряды и токи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123665" y="1052736"/>
                <a:ext cx="7992888" cy="5644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Полагаем, что электрические заряды сплошным, непрерывным образом заполняют области пространства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i="1" dirty="0"/>
                  <a:t>, </a:t>
                </a:r>
                <a:r>
                  <a:rPr lang="ru-RU" dirty="0"/>
                  <a:t>образуя идеальную </a:t>
                </a:r>
                <a:r>
                  <a:rPr lang="ru-RU" i="1" dirty="0"/>
                  <a:t>зарядовую среду. </a:t>
                </a:r>
                <a:r>
                  <a:rPr lang="ru-RU" dirty="0"/>
                  <a:t>Такое непрерывное распределение зарядов задается функцией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/>
                  <a:t>, называемой </a:t>
                </a:r>
                <a:r>
                  <a:rPr lang="ru-RU" i="1" dirty="0"/>
                  <a:t>объемной плотностью электрических зарядов. </a:t>
                </a:r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/>
                  <a:t>означает количество электрических зарядов, сосре­доточенных в единичном объеме в окрестности точки</a:t>
                </a:r>
                <a:r>
                  <a:rPr lang="en-US" dirty="0"/>
                  <a:t>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в момент времени </a:t>
                </a:r>
                <a:r>
                  <a:rPr lang="en-US" i="1" dirty="0"/>
                  <a:t>t</a:t>
                </a:r>
                <a:r>
                  <a:rPr lang="ru-RU" i="1" dirty="0"/>
                  <a:t>.</a:t>
                </a:r>
                <a:endParaRPr lang="ru-RU" dirty="0"/>
              </a:p>
              <a:p>
                <a:pPr indent="457200"/>
                <a:r>
                  <a:rPr lang="ru-RU" dirty="0"/>
                  <a:t>Определим функцию р с помощью соотношения </a:t>
                </a:r>
                <a:endParaRPr lang="en-US" dirty="0"/>
              </a:p>
              <a:p>
                <a:pPr indent="457200"/>
                <a:endParaRPr lang="en-US" dirty="0"/>
              </a:p>
              <a:p>
                <a:pPr indent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            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</m:e>
                      </m:func>
                      <m:r>
                        <a:rPr lang="en-US" i="1">
                          <a:latin typeface="Cambria Math"/>
                          <a:ea typeface="Cambria Math"/>
                        </a:rPr>
                        <m:t>                                                                        (1.1)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𝑄</m:t>
                    </m:r>
                  </m:oMath>
                </a14:m>
                <a:r>
                  <a:rPr lang="ru-RU" i="1" dirty="0"/>
                  <a:t> - </a:t>
                </a:r>
                <a:r>
                  <a:rPr lang="ru-RU" dirty="0"/>
                  <a:t>суммарный заряд, сосредоточенный в элементарном объеме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r>
                  <a:rPr lang="ru-RU" i="1" dirty="0"/>
                  <a:t>, </a:t>
                </a:r>
                <a:r>
                  <a:rPr lang="ru-RU" dirty="0"/>
                  <a:t>содержащем точку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- элементарный объём, в пределах которого предполагается равномерное распределение элементарных зарядов. </a:t>
                </a:r>
              </a:p>
              <a:p>
                <a:pPr algn="just"/>
                <a:r>
                  <a:rPr lang="ru-RU" dirty="0"/>
                  <a:t>Суммарный заряд в достаточно малом объеме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l-G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определяется с учетом формулы (1.1):</a:t>
                </a:r>
              </a:p>
              <a:p>
                <a:pPr algn="just"/>
                <a:endParaRPr lang="ru-RU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.                                        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(1.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just"/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65" y="1052736"/>
                <a:ext cx="7992888" cy="5644174"/>
              </a:xfrm>
              <a:prstGeom prst="rect">
                <a:avLst/>
              </a:prstGeom>
              <a:blipFill>
                <a:blip r:embed="rId2"/>
                <a:stretch>
                  <a:fillRect l="-475" t="-449" r="-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89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1"/>
                <a:ext cx="8784976" cy="2632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sz="1700" dirty="0"/>
                  <a:t>Для описания движения зарядов в совокупности введём усреднённую скорость движения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700" dirty="0"/>
                  <a:t> </a:t>
                </a:r>
                <a:r>
                  <a:rPr lang="ru-RU" sz="1700" dirty="0"/>
                  <a:t>в окрестности каждой точки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700" dirty="0"/>
                  <a:t> пространства и укажем усреднённое направление движения. В результате 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sz="1700" i="1" dirty="0"/>
                  <a:t> </a:t>
                </a:r>
                <a:r>
                  <a:rPr lang="ru-RU" sz="1700" dirty="0"/>
                  <a:t>вводится векторное поле</a:t>
                </a:r>
                <a:r>
                  <a:rPr lang="ru-RU" sz="1700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𝐽</m:t>
                        </m:r>
                      </m:e>
                    </m:acc>
                    <m:r>
                      <a:rPr lang="en-US" sz="1700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700" i="1" dirty="0"/>
                  <a:t>, </a:t>
                </a:r>
                <a:r>
                  <a:rPr lang="ru-RU" sz="1700" dirty="0"/>
                  <a:t>называемое </a:t>
                </a:r>
                <a:r>
                  <a:rPr lang="ru-RU" sz="1700" i="1" dirty="0"/>
                  <a:t>плотностью токов электрических зарядов. </a:t>
                </a:r>
                <a:r>
                  <a:rPr lang="ru-RU" sz="1700" dirty="0"/>
                  <a:t>Модуль вектора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  <m:d>
                          <m:dPr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ru-RU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sz="17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700" dirty="0"/>
                  <a:t>означает суммарный заряд, протекающий за единицу времени через единичную площадку, проведённую через точку </a:t>
                </a:r>
                <a:r>
                  <a:rPr lang="ru-RU" sz="1700" i="1" dirty="0"/>
                  <a:t>М </a:t>
                </a:r>
                <a:r>
                  <a:rPr lang="ru-RU" sz="1700" dirty="0"/>
                  <a:t>ортогонально вектору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1700">
                        <a:latin typeface="Cambria Math"/>
                      </a:rPr>
                      <m:t>:</m:t>
                    </m:r>
                  </m:oMath>
                </a14:m>
                <a:endParaRPr lang="ru-RU" sz="1700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→∆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→∆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∆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"/>
                <a:ext cx="8784976" cy="2632965"/>
              </a:xfrm>
              <a:prstGeom prst="rect">
                <a:avLst/>
              </a:prstGeom>
              <a:blipFill>
                <a:blip r:embed="rId2"/>
                <a:stretch>
                  <a:fillRect l="-289" t="-483" r="-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03512" y="2632965"/>
                <a:ext cx="8784976" cy="4191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700" dirty="0"/>
                  <a:t>где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𝑄</m:t>
                    </m:r>
                  </m:oMath>
                </a14:m>
                <a:r>
                  <a:rPr lang="ru-RU" sz="1700" dirty="0"/>
                  <a:t> - суммарный заряд, протекающий через элементарную площадь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sz="1700" b="1" i="1" dirty="0"/>
                  <a:t> </a:t>
                </a:r>
                <a:r>
                  <a:rPr lang="ru-RU" sz="1700" dirty="0"/>
                  <a:t>содержащую точку </a:t>
                </a:r>
                <a:r>
                  <a:rPr lang="ru-RU" sz="1700" i="1" dirty="0"/>
                  <a:t>М</a:t>
                </a:r>
                <a:r>
                  <a:rPr lang="ru-RU" sz="1700" dirty="0"/>
                  <a:t>,</a:t>
                </a:r>
                <a:r>
                  <a:rPr lang="ru-RU" sz="1700" b="1" i="1" dirty="0"/>
                  <a:t> </a:t>
                </a:r>
                <a:r>
                  <a:rPr lang="ru-RU" sz="1700" dirty="0"/>
                  <a:t>за элементарный промежуток времени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ru-RU" sz="1700" dirty="0"/>
                  <a:t>,</a:t>
                </a:r>
                <a:r>
                  <a:rPr lang="ru-RU" sz="1700" b="1" i="1" dirty="0"/>
                  <a:t> </a:t>
                </a:r>
                <a:r>
                  <a:rPr lang="ru-RU" sz="1700" dirty="0"/>
                  <a:t>включающий </a:t>
                </a:r>
                <a:r>
                  <a:rPr lang="en-US" sz="1700" i="1" dirty="0"/>
                  <a:t>t</a:t>
                </a:r>
                <a:r>
                  <a:rPr lang="ru-RU" sz="1700" dirty="0"/>
                  <a:t>;</a:t>
                </a:r>
                <a:r>
                  <a:rPr lang="ru-RU" sz="1700" b="1" i="1" dirty="0"/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700" b="1" i="1" dirty="0"/>
                  <a:t> </a:t>
                </a:r>
                <a:r>
                  <a:rPr lang="ru-RU" sz="1700" dirty="0"/>
                  <a:t>и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700" b="1" i="1" dirty="0"/>
                  <a:t> </a:t>
                </a:r>
                <a:r>
                  <a:rPr lang="ru-RU" sz="1700" dirty="0"/>
                  <a:t>- элементарные площадь и интервал времени, в пределах которых предполагается равномерное распределение элементарных зарядов.</a:t>
                </a:r>
              </a:p>
              <a:p>
                <a:pPr indent="457200" algn="just"/>
                <a:r>
                  <a:rPr lang="ru-RU" sz="1700" dirty="0"/>
                  <a:t>Направление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700" b="1" i="1" dirty="0"/>
                  <a:t> </a:t>
                </a:r>
                <a:r>
                  <a:rPr lang="ru-RU" sz="1700" dirty="0"/>
                  <a:t>указывает направление движения по­ложительных электрических зарядов в точке </a:t>
                </a:r>
                <a:r>
                  <a:rPr lang="ru-RU" sz="1700" i="1" dirty="0"/>
                  <a:t>М</a:t>
                </a:r>
                <a:r>
                  <a:rPr lang="ru-RU" sz="1700" b="1" i="1" dirty="0"/>
                  <a:t> </a:t>
                </a:r>
                <a:r>
                  <a:rPr lang="ru-RU" sz="1700" dirty="0"/>
                  <a:t>в момент времени </a:t>
                </a:r>
                <a:r>
                  <a:rPr lang="en-US" sz="1700" i="1" dirty="0"/>
                  <a:t>t</a:t>
                </a:r>
                <a:r>
                  <a:rPr lang="ru-RU" sz="1700" b="1" i="1" dirty="0"/>
                  <a:t>. </a:t>
                </a:r>
                <a:r>
                  <a:rPr lang="ru-RU" sz="1700" dirty="0"/>
                  <a:t>В случае движения отрицательных зарядов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/>
                          </a:rPr>
                          <m:t>𝐽</m:t>
                        </m:r>
                      </m:e>
                    </m:acc>
                  </m:oMath>
                </a14:m>
                <a:r>
                  <a:rPr lang="en-US" sz="1700" b="1" i="1" dirty="0"/>
                  <a:t> </a:t>
                </a:r>
                <a:r>
                  <a:rPr lang="ru-RU" sz="1700" dirty="0"/>
                  <a:t>направлен в противоположную сторону по отношению к движению зарядов. Очевидно, что</a:t>
                </a:r>
                <a:endParaRPr lang="en-US" sz="1700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en-US" dirty="0"/>
                  <a:t>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.                                              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1.3</m:t>
                        </m:r>
                      </m:e>
                    </m:d>
                  </m:oMath>
                </a14:m>
                <a:endParaRPr lang="ru-RU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sz="1700" dirty="0"/>
                  <a:t>Из всех зарядов выделим </a:t>
                </a:r>
                <a:r>
                  <a:rPr lang="ru-RU" sz="1700" i="1" dirty="0"/>
                  <a:t>сторонние заряды, </a:t>
                </a:r>
                <a:r>
                  <a:rPr lang="ru-RU" sz="1700" dirty="0"/>
                  <a:t>определяемые плотностью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7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sz="1700" i="1">
                            <a:latin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1700" i="1">
                        <a:latin typeface="Cambria Math"/>
                      </a:rPr>
                      <m:t>, и</m:t>
                    </m:r>
                  </m:oMath>
                </a14:m>
                <a:r>
                  <a:rPr lang="ru-RU" sz="1700" i="1" dirty="0"/>
                  <a:t> сторонние токи, </a:t>
                </a:r>
                <a:r>
                  <a:rPr lang="ru-RU" sz="1700" dirty="0"/>
                  <a:t>определяемые плотностью  </a:t>
                </a:r>
                <a:r>
                  <a:rPr lang="ru-RU" sz="17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sz="1700" i="1">
                            <a:latin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1700" i="1">
                            <a:latin typeface="Cambria Math"/>
                          </a:rPr>
                          <m:t>,</m:t>
                        </m:r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1700" i="1">
                        <a:latin typeface="Cambria Math"/>
                      </a:rPr>
                      <m:t>.</m:t>
                    </m:r>
                  </m:oMath>
                </a14:m>
                <a:r>
                  <a:rPr lang="ru-RU" sz="1700" i="1" dirty="0"/>
                  <a:t> </a:t>
                </a:r>
                <a:r>
                  <a:rPr lang="ru-RU" sz="1700" dirty="0"/>
                  <a:t>Данные величины моделируют </a:t>
                </a:r>
                <a:r>
                  <a:rPr lang="ru-RU" sz="1700" i="1" dirty="0"/>
                  <a:t>источник электромагнитного поля</a:t>
                </a:r>
                <a:r>
                  <a:rPr lang="ru-RU" sz="1700" dirty="0"/>
                  <a:t>, расположенный в области</a:t>
                </a:r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7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700" i="1">
                        <a:latin typeface="Cambria Math"/>
                      </a:rPr>
                      <m:t>,</m:t>
                    </m:r>
                  </m:oMath>
                </a14:m>
                <a:r>
                  <a:rPr lang="en-US" sz="1700" i="1" dirty="0"/>
                  <a:t> </a:t>
                </a:r>
                <a:r>
                  <a:rPr lang="ru-RU" sz="1700" dirty="0"/>
                  <a:t>в которой они формируются генератором, техническим устройством, находящимся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7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sz="1700" i="1">
                        <a:latin typeface="Cambria Math"/>
                      </a:rPr>
                      <m:t>.</m:t>
                    </m:r>
                  </m:oMath>
                </a14:m>
                <a:endParaRPr lang="ru-RU" sz="1700" i="1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632965"/>
                <a:ext cx="8784976" cy="4191468"/>
              </a:xfrm>
              <a:prstGeom prst="rect">
                <a:avLst/>
              </a:prstGeom>
              <a:blipFill>
                <a:blip r:embed="rId3"/>
                <a:stretch>
                  <a:fillRect l="-289" t="-302" r="-289" b="-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83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75520" y="404664"/>
                <a:ext cx="8784976" cy="3186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/>
                  <a:t>УРАВНЕНИЕ НЕПРЕРЫВНОСТИ ЗАРЯДА</a:t>
                </a:r>
                <a:endParaRPr lang="ru-RU" dirty="0"/>
              </a:p>
              <a:p>
                <a:endParaRPr lang="ru-RU" dirty="0"/>
              </a:p>
              <a:p>
                <a:pPr indent="457200" algn="just"/>
                <a:r>
                  <a:rPr lang="ru-RU" dirty="0"/>
                  <a:t>Для вывода уравнения связи рассмотрим произвольную область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/>
                  <a:t> и зафиксируем произвольный интервал времени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r>
                  <a:rPr lang="ru-RU" dirty="0"/>
                  <a:t> Для области </a:t>
                </a:r>
                <a:r>
                  <a:rPr lang="en-US" i="1" dirty="0"/>
                  <a:t>D </a:t>
                </a:r>
                <a:r>
                  <a:rPr lang="ru-RU" dirty="0"/>
                  <a:t>запишем уравнение баланса заряда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                                                   ∆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ru-RU" b="1">
                          <a:latin typeface="Cambria Math"/>
                          <a:ea typeface="Cambria Math"/>
                        </a:rPr>
                        <m:t>П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          (1.4)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:endParaRPr lang="ru-RU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- приращение количества заряда в области </a:t>
                </a:r>
                <a:r>
                  <a:rPr lang="en-US" i="1" dirty="0"/>
                  <a:t>D</a:t>
                </a:r>
                <a:r>
                  <a:rPr lang="en-US" b="1" i="1" dirty="0"/>
                  <a:t> </a:t>
                </a:r>
                <a:r>
                  <a:rPr lang="ru-RU" dirty="0"/>
                  <a:t>за время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до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;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algn="just"/>
                <a:r>
                  <a:rPr lang="ru-RU" dirty="0"/>
                  <a:t>П - количество заряда, которое попадает внутрь области </a:t>
                </a:r>
                <a:r>
                  <a:rPr lang="en-US" i="1" dirty="0"/>
                  <a:t>D</a:t>
                </a:r>
                <a:r>
                  <a:rPr lang="en-US" b="1" i="1" dirty="0"/>
                  <a:t> </a:t>
                </a:r>
                <a:r>
                  <a:rPr lang="ru-RU" dirty="0"/>
                  <a:t> через поверхность 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Γ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𝜕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dirty="0"/>
                  <a:t>области </a:t>
                </a:r>
                <a:r>
                  <a:rPr lang="en-US" i="1" dirty="0"/>
                  <a:t>D</a:t>
                </a:r>
                <a:r>
                  <a:rPr lang="en-US" b="1" i="1" dirty="0"/>
                  <a:t> </a:t>
                </a:r>
                <a:r>
                  <a:rPr lang="ru-RU" dirty="0"/>
                  <a:t>за время от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до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4664"/>
                <a:ext cx="8784976" cy="3186898"/>
              </a:xfrm>
              <a:prstGeom prst="rect">
                <a:avLst/>
              </a:prstGeom>
              <a:blipFill>
                <a:blip r:embed="rId2"/>
                <a:stretch>
                  <a:fillRect l="-577" t="-794" r="-433" b="-1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789040"/>
            <a:ext cx="482453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05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3552" y="260649"/>
            <a:ext cx="7772400" cy="1470025"/>
          </a:xfrm>
        </p:spPr>
        <p:txBody>
          <a:bodyPr>
            <a:normAutofit/>
          </a:bodyPr>
          <a:lstStyle/>
          <a:p>
            <a:r>
              <a:rPr lang="ru-RU" sz="3200" b="1" dirty="0"/>
              <a:t>ВВЕДЕНИЕ. </a:t>
            </a:r>
            <a:br>
              <a:rPr lang="ru-RU" sz="3200" b="1" dirty="0"/>
            </a:br>
            <a:r>
              <a:rPr lang="ru-RU" sz="3200" b="1" dirty="0"/>
              <a:t>КЛАССИФИКАЦИЯ МОДЕЛЕЙ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13337" y="1753097"/>
            <a:ext cx="89644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i="1" dirty="0"/>
              <a:t>математическая модель</a:t>
            </a:r>
            <a:r>
              <a:rPr lang="ru-RU" i="1" dirty="0"/>
              <a:t> - </a:t>
            </a:r>
            <a:r>
              <a:rPr lang="ru-RU" dirty="0"/>
              <a:t>любая структура математических символов, определенным образом организованная с соответствующими связями между элементами структуры, подчиняю­щимися законам математической логики. </a:t>
            </a:r>
          </a:p>
          <a:p>
            <a:pPr indent="457200" algn="just"/>
            <a:r>
              <a:rPr lang="ru-RU" dirty="0"/>
              <a:t>Математическая модель всегда соответствует исходному изучаемому </a:t>
            </a:r>
            <a:r>
              <a:rPr lang="ru-RU" b="1" i="1" dirty="0"/>
              <a:t>объекту реальности</a:t>
            </a:r>
            <a:r>
              <a:rPr lang="ru-RU" i="1" dirty="0"/>
              <a:t>, </a:t>
            </a:r>
            <a:r>
              <a:rPr lang="ru-RU" dirty="0"/>
              <a:t>а </a:t>
            </a:r>
            <a:r>
              <a:rPr lang="ru-RU" b="1" i="1" dirty="0"/>
              <a:t>частям объекта и их функциональным свойствам</a:t>
            </a:r>
            <a:r>
              <a:rPr lang="ru-RU" dirty="0"/>
              <a:t> - символы и связи математической структуры, которые соответствующим образом интерпретируются, т.е. наделяются физическим смыслом.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24457" y="3784421"/>
            <a:ext cx="8942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i="1" dirty="0"/>
              <a:t>Математическое моделирование </a:t>
            </a:r>
            <a:r>
              <a:rPr lang="ru-RU" i="1" dirty="0"/>
              <a:t>- </a:t>
            </a:r>
            <a:r>
              <a:rPr lang="ru-RU" dirty="0"/>
              <a:t>это процесс, предполагающий динамику организованных действий исследователя, направленных на сопоставление изучаемому объекту реальности конкретной математической модели или класса моделей.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24456" y="4742055"/>
            <a:ext cx="8648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/>
              <a:t>Моделирование включает</a:t>
            </a:r>
            <a:r>
              <a:rPr lang="ru-RU" dirty="0"/>
              <a:t>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i="1" dirty="0"/>
              <a:t>процесс построения модели,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i="1" dirty="0"/>
              <a:t>исследование модели,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i="1" dirty="0"/>
              <a:t>извлечение новой информации об объекте реальности с помощью разработанной модели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8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919536" y="260649"/>
                <a:ext cx="8424936" cy="6523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Вычислим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Учитывая формулу (1.2), определим количество заряда в области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endParaRPr lang="en-US" dirty="0"/>
              </a:p>
              <a:p>
                <a:pPr indent="457200" algn="ctr"/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pPr indent="457200" algn="ctr"/>
                <a:endParaRPr lang="en-US" dirty="0"/>
              </a:p>
              <a:p>
                <a:pPr indent="457200"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𝑑𝑉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>
                    <a:ea typeface="Cambria Math"/>
                  </a:rPr>
                  <a:t>  </a:t>
                </a:r>
              </a:p>
              <a:p>
                <a:pPr indent="457200" algn="ctr"/>
                <a:endParaRPr lang="en-US" dirty="0">
                  <a:ea typeface="Cambria Math"/>
                </a:endParaRPr>
              </a:p>
              <a:p>
                <a:pPr indent="457200" algn="just"/>
                <a:r>
                  <a:rPr lang="ru-RU" dirty="0">
                    <a:ea typeface="Cambria Math"/>
                  </a:rPr>
                  <a:t>Таким образом, количество заряда в области </a:t>
                </a:r>
                <a:r>
                  <a:rPr lang="en-US" i="1" dirty="0">
                    <a:ea typeface="Cambria Math"/>
                  </a:rPr>
                  <a:t>D</a:t>
                </a:r>
                <a:r>
                  <a:rPr lang="en-US" dirty="0">
                    <a:ea typeface="Cambria Math"/>
                  </a:rPr>
                  <a:t>, </a:t>
                </a:r>
                <a:r>
                  <a:rPr lang="ru-RU" dirty="0">
                    <a:ea typeface="Cambria Math"/>
                  </a:rPr>
                  <a:t>выраженное через плотность заряда</a:t>
                </a:r>
              </a:p>
              <a:p>
                <a:pPr indent="457200" algn="just"/>
                <a:endParaRPr lang="ru-RU" i="1" dirty="0">
                  <a:ea typeface="Cambria Math"/>
                </a:endParaRPr>
              </a:p>
              <a:p>
                <a:pPr indent="457200"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                              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𝑑𝑉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                                                                     (1.5)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indent="457200" algn="just"/>
                <a:r>
                  <a:rPr lang="ru-RU" dirty="0">
                    <a:ea typeface="Cambria Math"/>
                  </a:rPr>
                  <a:t>Отсюда</a:t>
                </a:r>
                <a:r>
                  <a:rPr lang="en-US" i="1" dirty="0">
                    <a:ea typeface="Cambria Math"/>
                  </a:rPr>
                  <a:t>  </a:t>
                </a:r>
                <a:endParaRPr lang="ru-RU" i="1" dirty="0">
                  <a:ea typeface="Cambria Math"/>
                </a:endParaRPr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𝑑𝑉</m:t>
                    </m:r>
                  </m:oMath>
                </a14:m>
                <a:r>
                  <a:rPr lang="en-US" i="1" dirty="0">
                    <a:ea typeface="Cambria Math"/>
                  </a:rPr>
                  <a:t>=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𝜕𝜌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𝑑𝑡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𝑑𝑉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.</m:t>
                        </m:r>
                      </m:e>
                    </m:nary>
                    <m:r>
                      <a:rPr lang="en-US" i="1">
                        <a:latin typeface="Cambria Math"/>
                        <a:ea typeface="Cambria Math"/>
                      </a:rPr>
                      <m:t>       (1.6)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indent="457200" algn="just"/>
                <a:endParaRPr lang="en-US" i="1" dirty="0">
                  <a:ea typeface="Cambria Math"/>
                </a:endParaRPr>
              </a:p>
              <a:p>
                <a:pPr indent="457200" algn="just"/>
                <a:r>
                  <a:rPr lang="ru-RU" dirty="0">
                    <a:ea typeface="Cambria Math"/>
                  </a:rPr>
                  <a:t>Вычислим П.  Из (1.2)</a:t>
                </a:r>
              </a:p>
              <a:p>
                <a:pPr indent="457200" algn="just"/>
                <a:endParaRPr lang="ru-RU" dirty="0">
                  <a:ea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 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 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 indent="457200" algn="just"/>
                <a:endParaRPr lang="en-US" dirty="0">
                  <a:ea typeface="Cambria Math"/>
                </a:endParaRPr>
              </a:p>
              <a:p>
                <a:pPr indent="457200" algn="just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 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 ∆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𝑑𝑆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→0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.</a:t>
                </a:r>
              </a:p>
              <a:p>
                <a:pPr indent="457200" algn="just"/>
                <a:endParaRPr lang="en-US" dirty="0">
                  <a:ea typeface="Cambria Math"/>
                </a:endParaRPr>
              </a:p>
              <a:p>
                <a:pPr indent="457200" algn="just"/>
                <a:r>
                  <a:rPr lang="ru-RU" dirty="0">
                    <a:ea typeface="Cambria Math"/>
                  </a:rPr>
                  <a:t>Согласно (1.3) получим</a:t>
                </a:r>
                <a:endParaRPr lang="en-US" dirty="0">
                  <a:ea typeface="Cambria Math"/>
                </a:endParaRPr>
              </a:p>
              <a:p>
                <a:pPr indent="457200" algn="ctr"/>
                <a:r>
                  <a:rPr lang="en-US" dirty="0">
                    <a:ea typeface="Cambria Math"/>
                  </a:rPr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−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𝜉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                             (1.7)                </a:t>
                </a:r>
                <a:endParaRPr lang="en-US" i="1" dirty="0"/>
              </a:p>
              <a:p>
                <a:pPr indent="457200" algn="ctr"/>
                <a:r>
                  <a:rPr lang="en-US" dirty="0"/>
                  <a:t>                          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260649"/>
                <a:ext cx="8424936" cy="6523261"/>
              </a:xfrm>
              <a:prstGeom prst="rect">
                <a:avLst/>
              </a:prstGeom>
              <a:blipFill>
                <a:blip r:embed="rId2"/>
                <a:stretch>
                  <a:fillRect l="-602" t="-389" r="-10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52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75520" y="188640"/>
                <a:ext cx="8568952" cy="1481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700" dirty="0"/>
                  <a:t>количество заряда, которое попадет внутрь области </a:t>
                </a:r>
                <a:r>
                  <a:rPr lang="en-US" sz="1700" i="1" dirty="0"/>
                  <a:t>D </a:t>
                </a:r>
                <a:r>
                  <a:rPr lang="ru-RU" sz="1700" dirty="0"/>
                  <a:t>через поверхность </a:t>
                </a:r>
                <a:r>
                  <a:rPr lang="ru-RU" sz="1700" i="1" dirty="0"/>
                  <a:t>Г</a:t>
                </a:r>
                <a:r>
                  <a:rPr lang="ru-RU" sz="1700" dirty="0"/>
                  <a:t> за единицу времени в момент </a:t>
                </a:r>
                <a:r>
                  <a:rPr lang="en-US" sz="1700" i="1" dirty="0"/>
                  <a:t>t</a:t>
                </a:r>
                <a:r>
                  <a:rPr lang="ru-RU" sz="1700" i="1" dirty="0"/>
                  <a:t>. </a:t>
                </a:r>
                <a:r>
                  <a:rPr lang="ru-RU" sz="1700" dirty="0"/>
                  <a:t>В формуле (1.7)</a:t>
                </a:r>
                <a:r>
                  <a:rPr lang="ru-RU" sz="1700" b="1" dirty="0"/>
                  <a:t> </a:t>
                </a:r>
                <a:r>
                  <a:rPr lang="ru-RU" sz="1700" dirty="0"/>
                  <a:t>присутствует знак «минус», так как внутренняя нормаль заменена на</a:t>
                </a:r>
                <a:r>
                  <a:rPr lang="en-US" sz="1700" dirty="0"/>
                  <a:t> </a:t>
                </a:r>
                <a:r>
                  <a:rPr lang="ru-RU" sz="1700" dirty="0"/>
                  <a:t>внешнюю.</a:t>
                </a:r>
              </a:p>
              <a:p>
                <a:pPr indent="457200" algn="just"/>
                <a:r>
                  <a:rPr lang="ru-RU" sz="1700" dirty="0"/>
                  <a:t>Применяя формулу Остроградского-Гаусса к интегралу (1.7), получим</a:t>
                </a:r>
                <a:r>
                  <a:rPr lang="ru-RU" sz="1700" b="1" dirty="0"/>
                  <a:t> </a:t>
                </a:r>
                <a:r>
                  <a:rPr lang="ru-RU" sz="1700" dirty="0"/>
                  <a:t>интеграл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/>
                      </a:rPr>
                      <m:t> </m:t>
                    </m:r>
                    <m:r>
                      <a:rPr lang="en-US" sz="17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700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∫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div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</m:acc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𝑑𝑉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640"/>
                <a:ext cx="8568952" cy="1481624"/>
              </a:xfrm>
              <a:prstGeom prst="rect">
                <a:avLst/>
              </a:prstGeom>
              <a:blipFill>
                <a:blip r:embed="rId2"/>
                <a:stretch>
                  <a:fillRect l="-444" t="-847" r="-296" b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670266"/>
            <a:ext cx="5904656" cy="132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84260" y="3140969"/>
                <a:ext cx="8712968" cy="3598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sz="1700" dirty="0"/>
                  <a:t>За время </a:t>
                </a:r>
                <a14:m>
                  <m:oMath xmlns:m="http://schemas.openxmlformats.org/officeDocument/2006/math">
                    <m:r>
                      <a:rPr lang="ru-RU" sz="1700" i="1">
                        <a:latin typeface="Cambria Math"/>
                        <a:ea typeface="Cambria Math"/>
                      </a:rPr>
                      <m:t>∆</m:t>
                    </m:r>
                    <m:sSup>
                      <m:sSupPr>
                        <m:ctrlPr>
                          <a:rPr lang="ru-RU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p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  <m:r>
                      <a:rPr lang="en-US" sz="17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sz="1700" dirty="0"/>
                  <a:t>в момент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p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sz="1700" dirty="0"/>
                  <a:t> через поверхность </a:t>
                </a:r>
                <a:r>
                  <a:rPr lang="ru-RU" sz="1700" i="1" dirty="0"/>
                  <a:t>Г</a:t>
                </a:r>
                <a:r>
                  <a:rPr lang="ru-RU" sz="1700" dirty="0"/>
                  <a:t> </a:t>
                </a:r>
                <a:r>
                  <a:rPr lang="en-US" sz="1700" dirty="0"/>
                  <a:t> </a:t>
                </a:r>
                <a:r>
                  <a:rPr lang="ru-RU" sz="1700" dirty="0"/>
                  <a:t>внутрь области </a:t>
                </a:r>
                <a:r>
                  <a:rPr lang="en-US" sz="1700" i="1" dirty="0"/>
                  <a:t>D  </a:t>
                </a:r>
                <a:r>
                  <a:rPr lang="ru-RU" sz="1700" dirty="0"/>
                  <a:t>попадёт количество заряда </a:t>
                </a:r>
                <a14:m>
                  <m:oMath xmlns:m="http://schemas.openxmlformats.org/officeDocument/2006/math">
                    <m:r>
                      <a:rPr lang="ru-RU" sz="17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17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𝑄</m:t>
                    </m:r>
                    <m:r>
                      <a:rPr lang="en-US" sz="1700" i="1"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p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  <m:r>
                      <a:rPr lang="en-US" sz="17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7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ru-RU" sz="1700" i="1">
                        <a:latin typeface="Cambria Math"/>
                        <a:ea typeface="Cambria Math"/>
                      </a:rPr>
                      <m:t>∆</m:t>
                    </m:r>
                    <m:sSup>
                      <m:sSupPr>
                        <m:ctrlPr>
                          <a:rPr lang="ru-RU" sz="17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p>
                        <m:r>
                          <a:rPr lang="en-US" sz="1700" i="1"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  <m:r>
                      <a:rPr lang="en-US" sz="1700" i="1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ru-RU" sz="1700" dirty="0"/>
                  <a:t>откуда следует, что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ea typeface="Cambria Math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 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.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sz="1700" dirty="0"/>
                  <a:t>Таким образом,</a:t>
                </a:r>
              </a:p>
              <a:p>
                <a:pPr indent="457200" algn="just"/>
                <a:r>
                  <a:rPr lang="en-US" dirty="0"/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П=</m:t>
                    </m:r>
                    <m:r>
                      <a:rPr lang="ru-RU">
                        <a:latin typeface="Cambria Math"/>
                      </a:rPr>
                      <m:t>−</m:t>
                    </m:r>
                    <m:nary>
                      <m:nary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∫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div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dirty="0"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𝑑𝑉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/>
                  <a:t>.                                          (1.8) </a:t>
                </a:r>
                <a:endParaRPr lang="ru-RU" dirty="0"/>
              </a:p>
              <a:p>
                <a:pPr indent="457200" algn="just"/>
                <a:r>
                  <a:rPr lang="ru-RU" sz="1700" dirty="0"/>
                  <a:t>Подставляя (1.6), (1.8) в (1.4), получим </a:t>
                </a:r>
                <a:r>
                  <a:rPr lang="ru-RU" sz="1700" i="1" u="sng" dirty="0"/>
                  <a:t>уравнение непрерывности заряда</a:t>
                </a:r>
              </a:p>
              <a:p>
                <a:pPr indent="457200" algn="just"/>
                <a:endParaRPr lang="ru-RU" sz="1700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                                           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𝜕𝜌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div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acc>
                      <m:r>
                        <a:rPr lang="en-US"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.                                                           (1.9)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60" y="3140969"/>
                <a:ext cx="8712968" cy="3598357"/>
              </a:xfrm>
              <a:prstGeom prst="rect">
                <a:avLst/>
              </a:prstGeom>
              <a:blipFill>
                <a:blip r:embed="rId4"/>
                <a:stretch>
                  <a:fillRect l="-291" t="-7719" r="-2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16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994122"/>
          </a:xfrm>
        </p:spPr>
        <p:txBody>
          <a:bodyPr>
            <a:normAutofit/>
          </a:bodyPr>
          <a:lstStyle/>
          <a:p>
            <a:r>
              <a:rPr lang="ru-RU" sz="3200" b="1" dirty="0"/>
              <a:t>Уравнения электромагнитного поля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78538" y="980729"/>
                <a:ext cx="8784976" cy="2225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Основываясь на принципах макроско­пического моделирования, реальное физическое электромагнитное поле (ЭМП) будем рассматривать как усредненное поле, определяемое четырьмя трехмерными векторными нолями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ru-RU" i="1" dirty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𝐻</m:t>
                        </m:r>
                      </m:e>
                    </m:acc>
                    <m:r>
                      <a:rPr lang="ru-RU" i="1" dirty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ru-RU" i="1" dirty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ru-RU" i="1" dirty="0"/>
                  <a:t>.</a:t>
                </a:r>
                <a:endParaRPr lang="ru-RU" dirty="0"/>
              </a:p>
              <a:p>
                <a:pPr marL="828000"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𝑦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𝑧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𝑡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i="1" dirty="0"/>
                  <a:t> - </a:t>
                </a:r>
                <a:r>
                  <a:rPr lang="ru-RU" dirty="0"/>
                  <a:t>вектор </a:t>
                </a:r>
                <a:r>
                  <a:rPr lang="ru-RU" i="1" dirty="0"/>
                  <a:t>электрической напряжённости,</a:t>
                </a:r>
                <a:endParaRPr lang="ru-RU" dirty="0"/>
              </a:p>
              <a:p>
                <a:pPr marL="828000"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𝐻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𝑦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𝑧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𝑡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- вектор </a:t>
                </a:r>
                <a:r>
                  <a:rPr lang="ru-RU" i="1" dirty="0"/>
                  <a:t>магнитной напряжённости,</a:t>
                </a:r>
                <a:endParaRPr lang="ru-RU" dirty="0"/>
              </a:p>
              <a:p>
                <a:pPr marL="828000"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𝑦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𝑧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𝑡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- вектор </a:t>
                </a:r>
                <a:r>
                  <a:rPr lang="ru-RU" i="1" dirty="0"/>
                  <a:t>электрической индукции,</a:t>
                </a:r>
                <a:endParaRPr lang="ru-RU" dirty="0"/>
              </a:p>
              <a:p>
                <a:pPr marL="828000"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𝑦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𝑧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𝑡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i="1" dirty="0"/>
                  <a:t> - </a:t>
                </a:r>
                <a:r>
                  <a:rPr lang="ru-RU" dirty="0"/>
                  <a:t>вектор </a:t>
                </a:r>
                <a:r>
                  <a:rPr lang="ru-RU" i="1" dirty="0"/>
                  <a:t>магнитной индукции.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538" y="980729"/>
                <a:ext cx="8784976" cy="2225033"/>
              </a:xfrm>
              <a:prstGeom prst="rect">
                <a:avLst/>
              </a:prstGeom>
              <a:blipFill>
                <a:blip r:embed="rId2"/>
                <a:stretch>
                  <a:fillRect l="-578" t="-1136" r="-578" b="-2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678538" y="3205761"/>
                <a:ext cx="8784976" cy="4065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Пространственные и временные производные векторов электромагнитного поля, плотности зарядов и плотности токов связаны </a:t>
                </a:r>
                <a:r>
                  <a:rPr lang="ru-RU" i="1" u="sng" dirty="0"/>
                  <a:t>уравнениями Максвелла</a:t>
                </a:r>
              </a:p>
              <a:p>
                <a:pPr indent="457200" algn="just"/>
                <a:endParaRPr lang="ru-RU" i="1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>
                          <a:latin typeface="Cambria Math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𝒊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𝒋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ст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,                                      (1.10)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                                           (1.11)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div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(1.1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div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ст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                                       (1.1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см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𝜕</m:t>
                    </m:r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/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𝜕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ru-RU" dirty="0"/>
                  <a:t> называется </a:t>
                </a:r>
                <a:r>
                  <a:rPr lang="ru-RU" i="1" dirty="0"/>
                  <a:t>плотностью тока смещения.</a:t>
                </a:r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538" y="3205761"/>
                <a:ext cx="8784976" cy="4065344"/>
              </a:xfrm>
              <a:prstGeom prst="rect">
                <a:avLst/>
              </a:prstGeom>
              <a:blipFill>
                <a:blip r:embed="rId3"/>
                <a:stretch>
                  <a:fillRect l="-578" t="-623" r="-5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2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504" y="73843"/>
                <a:ext cx="8856984" cy="6743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Векторы полей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являются силовыми величинами, так как если в точку пространства </a:t>
                </a:r>
                <a:r>
                  <a:rPr lang="ru-RU" i="1" dirty="0"/>
                  <a:t>М</a:t>
                </a:r>
                <a:r>
                  <a:rPr lang="ru-RU" i="1" baseline="-25000" dirty="0"/>
                  <a:t>0</a:t>
                </a:r>
                <a:r>
                  <a:rPr lang="ru-RU" i="1" dirty="0"/>
                  <a:t> </a:t>
                </a:r>
                <a:r>
                  <a:rPr lang="ru-RU" dirty="0"/>
                  <a:t>поместить сосредоточенный заряд </a:t>
                </a:r>
                <a:r>
                  <a:rPr lang="en-US" i="1" dirty="0"/>
                  <a:t>q, </a:t>
                </a:r>
                <a:r>
                  <a:rPr lang="ru-RU" dirty="0"/>
                  <a:t>то при наличии электрического поля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заряд </a:t>
                </a:r>
                <a:r>
                  <a:rPr lang="en-US" i="1" dirty="0"/>
                  <a:t>q </a:t>
                </a:r>
                <a:r>
                  <a:rPr lang="ru-RU" dirty="0"/>
                  <a:t>действует сила</a:t>
                </a:r>
                <a:endParaRPr lang="en-US" dirty="0"/>
              </a:p>
              <a:p>
                <a:pPr indent="457200" algn="just"/>
                <a:r>
                  <a:rPr lang="ru-RU" dirty="0"/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latin typeface="Cambria Math"/>
                          </a:rPr>
                          <m:t>Э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.                                                                          </m:t>
                    </m:r>
                    <m:r>
                      <a:rPr lang="ru-RU" i="1">
                        <a:latin typeface="Cambria Math"/>
                      </a:rPr>
                      <m:t>(1.14)</m:t>
                    </m:r>
                  </m:oMath>
                </a14:m>
                <a:endParaRPr lang="ru-RU" dirty="0"/>
              </a:p>
              <a:p>
                <a:pPr indent="457200" algn="just"/>
                <a:r>
                  <a:rPr lang="ru-RU" dirty="0"/>
                  <a:t>В случае, когда сосредоточенный в точке </a:t>
                </a:r>
                <a:r>
                  <a:rPr lang="ru-RU" i="1" dirty="0"/>
                  <a:t>М</a:t>
                </a:r>
                <a:r>
                  <a:rPr lang="ru-RU" i="1" baseline="-25000" dirty="0"/>
                  <a:t>0</a:t>
                </a:r>
                <a:r>
                  <a:rPr lang="ru-RU" dirty="0"/>
                  <a:t> заряд </a:t>
                </a:r>
                <a:r>
                  <a:rPr lang="en-US" i="1" dirty="0"/>
                  <a:t>q </a:t>
                </a:r>
                <a:r>
                  <a:rPr lang="ru-RU" dirty="0"/>
                  <a:t>движется с линейной скоростью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ru-RU" dirty="0"/>
                  <a:t> в магнитном поле с индукцией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, </m:t>
                    </m:r>
                  </m:oMath>
                </a14:m>
                <a:r>
                  <a:rPr lang="ru-RU" dirty="0"/>
                  <a:t>тогда на заряд действует сосредоточенная сила</a:t>
                </a:r>
              </a:p>
              <a:p>
                <a:pPr indent="457200" algn="just"/>
                <a:r>
                  <a:rPr lang="en-US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latin typeface="Cambria Math"/>
                          </a:rPr>
                          <m:t>М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.                                                                              (1.15)</m:t>
                    </m:r>
                  </m:oMath>
                </a14:m>
                <a:endParaRPr lang="ru-RU" dirty="0"/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Суммируя силы (1.14) и (1.15), получим </a:t>
                </a:r>
                <a:r>
                  <a:rPr lang="ru-RU" i="1" u="sng" dirty="0"/>
                  <a:t>силу Лоренца</a:t>
                </a:r>
                <a:endParaRPr lang="en-US" i="1" u="sng" dirty="0"/>
              </a:p>
              <a:p>
                <a:pPr indent="457200" algn="just"/>
                <a:endParaRPr lang="ru-RU" i="1" dirty="0"/>
              </a:p>
              <a:p>
                <a:pPr indent="457200" algn="just"/>
                <a:r>
                  <a:rPr lang="en-US" dirty="0"/>
                  <a:t>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  <m:r>
                          <a:rPr lang="ru-RU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ru-RU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ru-RU" i="1">
                        <a:latin typeface="Cambria Math"/>
                      </a:rPr>
                      <m:t>,                                                      </m:t>
                    </m:r>
                    <m:r>
                      <a:rPr lang="en-US" i="1">
                        <a:latin typeface="Cambria Math"/>
                      </a:rPr>
                      <m:t>                         </m:t>
                    </m:r>
                    <m:r>
                      <a:rPr lang="ru-RU" i="1">
                        <a:latin typeface="Cambria Math"/>
                      </a:rPr>
                      <m:t>(1.16)</m:t>
                    </m:r>
                  </m:oMath>
                </a14:m>
                <a:endParaRPr lang="ru-RU" i="1" dirty="0"/>
              </a:p>
              <a:p>
                <a:pPr indent="457200" algn="just"/>
                <a:endParaRPr lang="ru-RU" i="1" dirty="0"/>
              </a:p>
              <a:p>
                <a:pPr algn="just"/>
                <a:r>
                  <a:rPr lang="ru-RU" dirty="0"/>
                  <a:t>действующую на сосредоточенный заряд </a:t>
                </a:r>
                <a:r>
                  <a:rPr lang="en-US" i="1" dirty="0"/>
                  <a:t>q </a:t>
                </a:r>
                <a:r>
                  <a:rPr lang="ru-RU" dirty="0"/>
                  <a:t>и обусловленную электромагнитным полем.</a:t>
                </a:r>
              </a:p>
              <a:p>
                <a:pPr indent="457200" algn="just"/>
                <a:r>
                  <a:rPr lang="ru-RU" dirty="0"/>
                  <a:t>При возникновении в материальной среде ЭМП происходит взаимодействие ЭМП со средой, так как материальная среда состоит из связанных зарядов, на которые со стороны ЭМП действует сила Лоренца </a:t>
                </a:r>
                <a:r>
                  <a:rPr lang="ru-RU" cap="small" dirty="0"/>
                  <a:t>(1.16) </a:t>
                </a:r>
                <a:r>
                  <a:rPr lang="ru-RU" dirty="0"/>
                  <a:t>и происходит перераспределение зарядов. Такое взаимодействие при макроскопическом моделировании описывается </a:t>
                </a:r>
                <a:r>
                  <a:rPr lang="ru-RU" i="1" dirty="0"/>
                  <a:t>материальными уравнениями:</a:t>
                </a:r>
              </a:p>
              <a:p>
                <a:pPr indent="457200" algn="just"/>
                <a:endParaRPr lang="ru-RU" i="1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                   </m:t>
                      </m:r>
                      <m:acc>
                        <m:accPr>
                          <m:chr m:val="⃗"/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𝐷</m:t>
                          </m:r>
                        </m:e>
                      </m:acc>
                      <m:r>
                        <a:rPr lang="ru-RU" dirty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 dirty="0">
                          <a:latin typeface="Cambria Math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ru-RU" dirty="0">
                          <a:latin typeface="Cambria Math"/>
                        </a:rPr>
                        <m:t>=</m:t>
                      </m:r>
                      <m:r>
                        <a:rPr lang="el-GR" i="1" dirty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𝐽</m:t>
                          </m:r>
                        </m:e>
                      </m:acc>
                      <m:r>
                        <a:rPr lang="ru-RU" dirty="0">
                          <a:latin typeface="Cambria Math"/>
                        </a:rPr>
                        <m:t>=</m:t>
                      </m:r>
                      <m:r>
                        <a:rPr lang="el-GR" i="1" dirty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.                                                                (1.17)</m:t>
                      </m:r>
                    </m:oMath>
                  </m:oMathPara>
                </a14:m>
                <a:endParaRPr lang="ru-RU" dirty="0"/>
              </a:p>
              <a:p>
                <a:pPr algn="just"/>
                <a:r>
                  <a:rPr lang="en-US" i="1" dirty="0"/>
                  <a:t> </a:t>
                </a:r>
                <a:endParaRPr lang="ru-RU" i="1" dirty="0"/>
              </a:p>
              <a:p>
                <a:pPr indent="457200" algn="just"/>
                <a:endParaRPr lang="ru-RU" i="1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73843"/>
                <a:ext cx="8856984" cy="6743000"/>
              </a:xfrm>
              <a:prstGeom prst="rect">
                <a:avLst/>
              </a:prstGeom>
              <a:blipFill>
                <a:blip r:embed="rId2"/>
                <a:stretch>
                  <a:fillRect l="-429" r="-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16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75520" y="116632"/>
                <a:ext cx="8712968" cy="6594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Подставляя выражения </a:t>
                </a:r>
                <a:r>
                  <a:rPr lang="ru-RU" cap="small" dirty="0"/>
                  <a:t>(1.17) </a:t>
                </a:r>
                <a:r>
                  <a:rPr lang="ru-RU" dirty="0"/>
                  <a:t>в уравнения </a:t>
                </a:r>
                <a:r>
                  <a:rPr lang="ru-RU" cap="small" dirty="0"/>
                  <a:t>(1.10)—(1.13)</a:t>
                </a:r>
                <a:r>
                  <a:rPr lang="en-US" cap="small" dirty="0"/>
                  <a:t>,</a:t>
                </a:r>
                <a:r>
                  <a:rPr lang="ru-RU" cap="small" dirty="0"/>
                  <a:t> </a:t>
                </a:r>
                <a:r>
                  <a:rPr lang="ru-RU" dirty="0"/>
                  <a:t>получим уравнения Максвелла для полей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ru-RU" i="1" dirty="0"/>
                  <a:t>:</a:t>
                </a:r>
                <a:endParaRPr lang="en-US" i="1" dirty="0"/>
              </a:p>
              <a:p>
                <a:pPr indent="457200" algn="just"/>
                <a:endParaRPr lang="en-US" i="1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                                                    </m:t>
                      </m:r>
                      <m:r>
                        <a:rPr lang="ru-RU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𝜀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l-GR" i="1" dirty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ст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,                                      (1.1</m:t>
                      </m:r>
                      <m:r>
                        <a:rPr lang="en-US" i="1">
                          <a:latin typeface="Cambria Math"/>
                        </a:rPr>
                        <m:t>8</m:t>
                      </m:r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          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(1.1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9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          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div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l-G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/>
                        </a:rPr>
                        <m:t>=0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(1.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20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:r>
                  <a:rPr 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i="1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 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                                                (1.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21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dirty="0"/>
                  <a:t>Важным является случай, когда функции полей гармонически зависят от времени: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ru-RU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l-G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l-G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  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e>
                          </m:acc>
                          <m:d>
                            <m:dPr>
                              <m:ctrlPr>
                                <a:rPr lang="ru-RU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,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ru-RU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  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ru-RU" i="1" dirty="0">
                                  <a:latin typeface="Cambria Math"/>
                                  <a:ea typeface="Cambria Math"/>
                                </a:rPr>
                                <m:t>ст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 dirty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 dirty="0">
                                  <a:latin typeface="Cambria Math"/>
                                  <a:ea typeface="Cambria Math"/>
                                </a:rPr>
                                <m:t>ст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 dirty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 dirty="0">
                                  <a:latin typeface="Cambria Math"/>
                                  <a:ea typeface="Cambria Math"/>
                                </a:rPr>
                                <m:t>ст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,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ru-RU" i="1" dirty="0">
                              <a:latin typeface="Cambria Math"/>
                              <a:ea typeface="Cambria Math"/>
                            </a:rPr>
                            <m:t>ст</m:t>
                          </m:r>
                        </m:sup>
                      </m:sSup>
                      <m:d>
                        <m:dPr>
                          <m:ctrlPr>
                            <a:rPr lang="ru-RU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ru-RU" i="1" dirty="0">
                              <a:latin typeface="Cambria Math"/>
                              <a:ea typeface="Cambria Math"/>
                            </a:rPr>
                            <m:t>ст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ru-RU" i="1" dirty="0">
                              <a:latin typeface="Cambria Math"/>
                              <a:ea typeface="Cambria Math"/>
                            </a:rPr>
                            <m:t>ст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          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=2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,            (1.22)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indent="457200" algn="just"/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ru-RU" dirty="0"/>
                  <a:t> – круговая частота, </a:t>
                </a:r>
                <a:r>
                  <a:rPr lang="en-US" i="1" dirty="0"/>
                  <a:t>f</a:t>
                </a:r>
                <a:r>
                  <a:rPr lang="en-US" dirty="0"/>
                  <a:t> – </a:t>
                </a:r>
                <a:r>
                  <a:rPr lang="ru-RU" dirty="0"/>
                  <a:t>частота, т.е. число колебаний поля в единицу времени.</a:t>
                </a:r>
              </a:p>
              <a:p>
                <a:pPr indent="457200" algn="just"/>
                <a:r>
                  <a:rPr lang="ru-RU" dirty="0"/>
                  <a:t>Переходя в комплексную область, введём величины: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1" i="1" dirty="0">
                        <a:latin typeface="Cambria Math"/>
                        <a:ea typeface="Cambria Math"/>
                      </a:rPr>
                      <m:t>𝒊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1" i="1" dirty="0">
                        <a:latin typeface="Cambria Math"/>
                        <a:ea typeface="Cambria Math"/>
                      </a:rPr>
                      <m:t>𝒊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1" i="1" dirty="0">
                        <a:latin typeface="Cambria Math"/>
                        <a:ea typeface="Cambria Math"/>
                      </a:rPr>
                      <m:t>𝒊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l-GR" i="1" dirty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,</a:t>
                </a:r>
              </a:p>
              <a:p>
                <a:pPr indent="457200" algn="just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 dirty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1" i="1" dirty="0">
                        <a:latin typeface="Cambria Math"/>
                        <a:ea typeface="Cambria Math"/>
                      </a:rPr>
                      <m:t>𝒊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ru-RU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b="1" dirty="0"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 dirty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 dirty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en-US" b="1" dirty="0">
                        <a:ea typeface="Cambria Math"/>
                      </a:rPr>
                      <m:t> </m:t>
                    </m:r>
                    <m:r>
                      <a:rPr lang="en-US" b="1" i="1" dirty="0">
                        <a:latin typeface="Cambria Math"/>
                        <a:ea typeface="Cambria Math"/>
                      </a:rPr>
                      <m:t>𝒊</m:t>
                    </m:r>
                    <m:r>
                      <m:rPr>
                        <m:nor/>
                      </m:rPr>
                      <a:rPr lang="ru-RU" b="1" dirty="0"/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ru-RU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 dirty="0">
                        <a:latin typeface="Cambria Math"/>
                        <a:ea typeface="Cambria Math"/>
                      </a:rPr>
                      <m:t> − </m:t>
                    </m:r>
                  </m:oMath>
                </a14:m>
                <a:r>
                  <a:rPr lang="ru-RU" i="1" dirty="0"/>
                  <a:t>комплексные амплитуды.</a:t>
                </a:r>
                <a:r>
                  <a:rPr lang="en-US" i="1" dirty="0"/>
                  <a:t> </a:t>
                </a:r>
                <a:r>
                  <a:rPr lang="ru-RU" i="1" dirty="0"/>
                  <a:t> </a:t>
                </a:r>
                <a:endParaRPr lang="en-US" i="1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16632"/>
                <a:ext cx="8712968" cy="6594882"/>
              </a:xfrm>
              <a:prstGeom prst="rect">
                <a:avLst/>
              </a:prstGeom>
              <a:blipFill>
                <a:blip r:embed="rId2"/>
                <a:stretch>
                  <a:fillRect l="-582" t="-192" r="-437" b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5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75520" y="908721"/>
                <a:ext cx="8496944" cy="460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Подставляя (1.22) в уравнения (1.18)—(1.21), получим уравнения Максвелла для комплексных амплитуд: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ru-RU" i="1">
                          <a:latin typeface="Cambria Math"/>
                        </a:rPr>
                        <m:t>−</m:t>
                      </m:r>
                      <m:r>
                        <a:rPr lang="en-US" b="1" i="1">
                          <a:latin typeface="Cambria Math"/>
                        </a:rPr>
                        <m:t>𝒊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ст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        </m:t>
                      </m:r>
                      <m:r>
                        <a:rPr lang="ru-RU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u-RU" i="1" dirty="0">
                  <a:latin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rot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𝒊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                 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i="1" dirty="0">
                  <a:latin typeface="Cambria Math"/>
                  <a:ea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div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l-G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/>
                        </a:rPr>
                        <m:t>=0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     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:r>
                  <a:rPr 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i="1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</m:oMath>
                </a14:m>
                <a:r>
                  <a:rPr lang="en-US" dirty="0"/>
                  <a:t>,                                                                  (1.23)</a:t>
                </a:r>
              </a:p>
              <a:p>
                <a:pPr indent="457200" algn="just"/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𝒊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i="1" dirty="0"/>
                  <a:t>комплексная диэлектрическая проницаемость</a:t>
                </a:r>
                <a:r>
                  <a:rPr lang="ru-RU" dirty="0"/>
                  <a:t>.</a:t>
                </a:r>
              </a:p>
              <a:p>
                <a:pPr algn="just"/>
                <a:endParaRPr lang="ru-RU" dirty="0"/>
              </a:p>
              <a:p>
                <a:pPr indent="457200" algn="just"/>
                <a:r>
                  <a:rPr lang="ru-RU" dirty="0"/>
                  <a:t>Если комплексные амплитуды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ru-RU" dirty="0"/>
                  <a:t> определены из уравнений (1.23), тогда реальное электромагнитное поле определяется с помощью формул:</a:t>
                </a:r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en-US" dirty="0"/>
                  <a:t>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l-GR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l-GR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                                     (1.24)</a:t>
                </a:r>
                <a:endParaRPr lang="ru-RU" dirty="0"/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908721"/>
                <a:ext cx="8496944" cy="4609275"/>
              </a:xfrm>
              <a:prstGeom prst="rect">
                <a:avLst/>
              </a:prstGeom>
              <a:blipFill>
                <a:blip r:embed="rId2"/>
                <a:stretch>
                  <a:fillRect l="-597" t="-829" r="-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1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07568" y="188642"/>
            <a:ext cx="7772400" cy="720079"/>
          </a:xfrm>
        </p:spPr>
        <p:txBody>
          <a:bodyPr>
            <a:normAutofit/>
          </a:bodyPr>
          <a:lstStyle/>
          <a:p>
            <a:r>
              <a:rPr lang="ru-RU" sz="2800" b="1" dirty="0"/>
              <a:t>Уравнения электростатики и магнитостатики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836712"/>
                <a:ext cx="8568952" cy="6377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Рассмотрим пространство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ru-RU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dirty="0"/>
                  <a:t>заполненное непроводящей средой с параметром среды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ru-RU" dirty="0"/>
                  <a:t>. Особый интерес представляет случай, когда</a:t>
                </a:r>
                <a:r>
                  <a:rPr lang="en-US" dirty="0"/>
                  <a:t> </a:t>
                </a:r>
                <a:r>
                  <a:rPr lang="ru-RU" dirty="0"/>
                  <a:t>величины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r>
                      <a:rPr lang="ru-RU" i="1" dirty="0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 dirty="0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</m:oMath>
                </a14:m>
                <a:r>
                  <a:rPr lang="en-US" b="1" i="1" dirty="0"/>
                  <a:t> </a:t>
                </a:r>
                <a:r>
                  <a:rPr lang="ru-RU" dirty="0"/>
                  <a:t>и электромагнитное поле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  <m:r>
                      <a:rPr lang="ru-RU" i="1" dirty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не зависят от</a:t>
                </a:r>
                <a:r>
                  <a:rPr lang="en-US" dirty="0"/>
                  <a:t> </a:t>
                </a:r>
                <a:r>
                  <a:rPr lang="ru-RU" dirty="0"/>
                  <a:t>времени </a:t>
                </a:r>
                <a:r>
                  <a:rPr lang="en-US" i="1" dirty="0"/>
                  <a:t>t</a:t>
                </a:r>
                <a:r>
                  <a:rPr lang="ru-RU" dirty="0"/>
                  <a:t>, т.е.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  <a:ea typeface="Cambria Math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ru-RU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ru-RU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0, 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  <a:ea typeface="Cambria Math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ru-RU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ru-RU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  <a:r>
                  <a:rPr lang="ru-RU" dirty="0"/>
                  <a:t> В результате уравнения (1.18)</a:t>
                </a:r>
                <a:r>
                  <a:rPr lang="en-US" dirty="0"/>
                  <a:t>–</a:t>
                </a:r>
                <a:r>
                  <a:rPr lang="ru-RU" dirty="0"/>
                  <a:t> </a:t>
                </a:r>
                <a:r>
                  <a:rPr lang="en-US" dirty="0"/>
                  <a:t>(1.21) </a:t>
                </a:r>
                <a:r>
                  <a:rPr lang="ru-RU" dirty="0"/>
                  <a:t>преобразуются к виду: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ru-RU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rot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,                                      </m:t>
                    </m:r>
                    <m:r>
                      <a:rPr lang="ru-RU" i="1">
                        <a:latin typeface="Cambria Math"/>
                      </a:rPr>
                      <m:t>                                                  </m:t>
                    </m:r>
                    <m:r>
                      <a:rPr lang="ru-RU" i="1">
                        <a:latin typeface="Cambria Math"/>
                      </a:rPr>
                      <m:t>(1.</m:t>
                    </m:r>
                    <m:r>
                      <a:rPr lang="ru-RU" i="1">
                        <a:latin typeface="Cambria Math"/>
                      </a:rPr>
                      <m:t>25)</m:t>
                    </m:r>
                  </m:oMath>
                </a14:m>
                <a:endParaRPr lang="ru-RU" dirty="0"/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>
                        <a:latin typeface="Cambria Math"/>
                      </a:rPr>
                      <m:t>                               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ru-RU" dirty="0"/>
                  <a:t>                                                                                 (1.26)</a:t>
                </a:r>
              </a:p>
              <a:p>
                <a:pPr indent="457200" algn="just"/>
                <a:r>
                  <a:rPr lang="ru-RU" dirty="0"/>
                  <a:t>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rot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                                              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      </m:t>
                    </m:r>
                  </m:oMath>
                </a14:m>
                <a:r>
                  <a:rPr lang="ru-RU" dirty="0"/>
                  <a:t>                                    (1.27)</a:t>
                </a:r>
                <a:endParaRPr lang="en-US" dirty="0"/>
              </a:p>
              <a:p>
                <a:pPr indent="457200" algn="just"/>
                <a:r>
                  <a:rPr lang="ru-RU" dirty="0"/>
                  <a:t>   </a:t>
                </a:r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a:rPr lang="ru-RU" i="1">
                            <a:latin typeface="Cambria Math"/>
                            <a:ea typeface="Cambria Math"/>
                          </a:rPr>
                          <m:t>ст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 </m:t>
                    </m:r>
                  </m:oMath>
                </a14:m>
                <a:r>
                  <a:rPr lang="ru-RU" dirty="0"/>
                  <a:t>                                                                           (1.28)</a:t>
                </a:r>
                <a:endParaRPr lang="en-US" dirty="0"/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(1.25), (1.26) – </a:t>
                </a:r>
                <a:r>
                  <a:rPr lang="ru-RU" i="1" dirty="0"/>
                  <a:t>векторные уравнения магнитостатики.</a:t>
                </a:r>
              </a:p>
              <a:p>
                <a:pPr indent="457200" algn="just"/>
                <a:r>
                  <a:rPr lang="ru-RU" dirty="0"/>
                  <a:t>(1.27), (1.28) – </a:t>
                </a:r>
                <a:r>
                  <a:rPr lang="ru-RU" i="1" dirty="0"/>
                  <a:t>векторные уравнения электростатики.</a:t>
                </a:r>
              </a:p>
              <a:p>
                <a:pPr indent="457200" algn="just"/>
                <a:r>
                  <a:rPr lang="ru-RU" dirty="0"/>
                  <a:t>Соотношение (1.27) означает, что  поле  электрической  напряжённости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b="1" i="1" dirty="0"/>
                  <a:t> </a:t>
                </a:r>
                <a:r>
                  <a:rPr lang="ru-RU" dirty="0"/>
                  <a:t>является </a:t>
                </a:r>
                <a:r>
                  <a:rPr lang="ru-RU" i="1" dirty="0"/>
                  <a:t>потенциальным,</a:t>
                </a:r>
                <a:r>
                  <a:rPr lang="ru-RU" b="1" i="1" dirty="0"/>
                  <a:t> </a:t>
                </a:r>
                <a:r>
                  <a:rPr lang="ru-RU" dirty="0"/>
                  <a:t>т.е.  в области </a:t>
                </a:r>
                <a:r>
                  <a:rPr lang="en-US" i="1" dirty="0"/>
                  <a:t>D</a:t>
                </a:r>
                <a:r>
                  <a:rPr lang="ru-RU" b="1" i="1" dirty="0"/>
                  <a:t>  </a:t>
                </a:r>
                <a:r>
                  <a:rPr lang="ru-RU" dirty="0"/>
                  <a:t>существует 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такая, что</a:t>
                </a:r>
              </a:p>
              <a:p>
                <a:pPr indent="457200" algn="ctr"/>
                <a:endParaRPr lang="en-US" i="1" dirty="0"/>
              </a:p>
              <a:p>
                <a:pPr indent="457200" algn="ctr"/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                                    </m:t>
                    </m:r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  <m:r>
                      <a:rPr lang="ru-RU" i="1" dirty="0">
                        <a:latin typeface="Cambria Math"/>
                        <a:ea typeface="Cambria Math"/>
                      </a:rPr>
                      <m:t>=−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/>
                  <a:t>                                                                                       </a:t>
                </a:r>
                <a:r>
                  <a:rPr lang="en-US" dirty="0"/>
                  <a:t>(1.29)</a:t>
                </a:r>
              </a:p>
              <a:p>
                <a:pPr algn="just"/>
                <a:r>
                  <a:rPr lang="ru-RU" dirty="0"/>
                  <a:t>где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                     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𝒊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𝒋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/>
                              <a:ea typeface="Cambria Math"/>
                            </a:rPr>
                            <m:t>𝒌</m:t>
                          </m:r>
                        </m:e>
                      </m:acc>
                      <m:r>
                        <a:rPr lang="en-US" i="1" dirty="0">
                          <a:latin typeface="Cambria Math"/>
                          <a:ea typeface="Cambria Math"/>
                        </a:rPr>
                        <m:t>,                                                                            (1.30)</m:t>
                      </m:r>
                    </m:oMath>
                  </m:oMathPara>
                </a14:m>
                <a:endParaRPr lang="ru-RU" dirty="0"/>
              </a:p>
              <a:p>
                <a:pPr algn="just"/>
                <a:r>
                  <a:rPr lang="en-US" i="1" dirty="0"/>
                  <a:t> </a:t>
                </a:r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836712"/>
                <a:ext cx="8568952" cy="6377900"/>
              </a:xfrm>
              <a:prstGeom prst="rect">
                <a:avLst/>
              </a:prstGeom>
              <a:blipFill>
                <a:blip r:embed="rId2"/>
                <a:stretch>
                  <a:fillRect l="-444" t="-398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93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03512" y="45078"/>
                <a:ext cx="8784976" cy="6597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и - потенциальная функция </a:t>
                </a:r>
                <a:r>
                  <a:rPr lang="ru-RU" dirty="0"/>
                  <a:t>поля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i="1" dirty="0"/>
                  <a:t> (электрический потенциал). </a:t>
                </a:r>
                <a:r>
                  <a:rPr lang="ru-RU" dirty="0"/>
                  <a:t>Подставим выражение (1.29) в (1.28), получим </a:t>
                </a:r>
                <a:r>
                  <a:rPr lang="ru-RU" i="1" dirty="0"/>
                  <a:t>уравнение</a:t>
                </a:r>
                <a:r>
                  <a:rPr lang="en-US" i="1" dirty="0"/>
                  <a:t> </a:t>
                </a:r>
                <a:r>
                  <a:rPr lang="ru-RU" i="1" dirty="0"/>
                  <a:t>электростатики для потенциала в неоднородной среде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en-US" dirty="0"/>
                  <a:t>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 в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                                                                 (1.31)</a:t>
                </a:r>
                <a:endParaRPr lang="ru-RU" dirty="0"/>
              </a:p>
              <a:p>
                <a:pPr algn="just"/>
                <a:endParaRPr lang="ru-RU" dirty="0"/>
              </a:p>
              <a:p>
                <a:pPr indent="457200" algn="just"/>
                <a:r>
                  <a:rPr lang="ru-RU" dirty="0"/>
                  <a:t>Если среда однородная, 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const</m:t>
                    </m:r>
                  </m:oMath>
                </a14:m>
                <a:r>
                  <a:rPr lang="ru-RU" dirty="0"/>
                  <a:t>  в области </a:t>
                </a:r>
                <a:r>
                  <a:rPr lang="en-US" i="1" dirty="0"/>
                  <a:t>D</a:t>
                </a:r>
                <a:r>
                  <a:rPr lang="en-US" dirty="0"/>
                  <a:t>, </a:t>
                </a:r>
                <a:r>
                  <a:rPr lang="ru-RU" dirty="0"/>
                  <a:t>то уравнение преобразуется к </a:t>
                </a:r>
                <a:r>
                  <a:rPr lang="ru-RU" i="1" dirty="0"/>
                  <a:t>уравнению Пуассона</a:t>
                </a:r>
              </a:p>
              <a:p>
                <a:pPr indent="457200" algn="just"/>
                <a:endParaRPr lang="ru-RU" i="1" dirty="0"/>
              </a:p>
              <a:p>
                <a:pPr indent="457200" algn="just"/>
                <a:r>
                  <a:rPr lang="en-US" dirty="0">
                    <a:ea typeface="Cambria Math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𝑢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=−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/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 </a:t>
                </a:r>
                <a:r>
                  <a:rPr lang="ru-RU" i="1" dirty="0"/>
                  <a:t>в </a:t>
                </a:r>
                <a:r>
                  <a:rPr lang="en-US" i="1" dirty="0"/>
                  <a:t> D.                                                                        </a:t>
                </a:r>
                <a:r>
                  <a:rPr lang="en-US" dirty="0"/>
                  <a:t>(1.32)</a:t>
                </a:r>
                <a:endParaRPr lang="ru-RU" dirty="0"/>
              </a:p>
              <a:p>
                <a:pPr algn="just"/>
                <a:endParaRPr lang="ru-RU" dirty="0"/>
              </a:p>
              <a:p>
                <a:pPr indent="457200" algn="just"/>
                <a:r>
                  <a:rPr lang="ru-RU" dirty="0"/>
                  <a:t>Если в области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  <a:r>
                  <a:rPr lang="ru-RU" dirty="0"/>
                  <a:t>заряды отсутствуют, т.е.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:r>
                  <a:rPr lang="en-US" i="1" dirty="0"/>
                  <a:t>D</a:t>
                </a:r>
                <a:r>
                  <a:rPr lang="en-US" dirty="0"/>
                  <a:t>, </a:t>
                </a:r>
                <a:r>
                  <a:rPr lang="ru-RU" dirty="0"/>
                  <a:t>тогда придём к </a:t>
                </a:r>
                <a:r>
                  <a:rPr lang="ru-RU" i="1" dirty="0"/>
                  <a:t>уравнению Лапласа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>
                    <a:ea typeface="Cambria Math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𝑢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 </a:t>
                </a:r>
                <a:r>
                  <a:rPr lang="ru-RU" i="1" dirty="0"/>
                  <a:t>в </a:t>
                </a:r>
                <a:r>
                  <a:rPr lang="en-US" i="1" dirty="0"/>
                  <a:t> D</a:t>
                </a:r>
                <a:r>
                  <a:rPr lang="ru-RU" i="1" dirty="0"/>
                  <a:t>.                                                                               </a:t>
                </a:r>
                <a:r>
                  <a:rPr lang="ru-RU" dirty="0"/>
                  <a:t>(1.33)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По аналогии преобразуем уравнения магнитостатики (1.25), (1.26). Рассмотрим случай, когда в области </a:t>
                </a:r>
                <a:r>
                  <a:rPr lang="en-US" i="1" dirty="0"/>
                  <a:t>D </a:t>
                </a:r>
                <a:r>
                  <a:rPr lang="ru-RU" dirty="0"/>
                  <a:t>отсутствуют токи, т.е.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r>
                  <a:rPr lang="ru-RU" i="1" dirty="0"/>
                  <a:t>. </a:t>
                </a:r>
                <a:r>
                  <a:rPr lang="ru-RU" dirty="0"/>
                  <a:t>Из уравнения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rot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ru-RU" dirty="0"/>
                  <a:t> следует, что поле </a:t>
                </a:r>
                <a:r>
                  <a:rPr lang="ru-RU" i="1" dirty="0"/>
                  <a:t>Н </a:t>
                </a:r>
                <a:r>
                  <a:rPr lang="ru-RU" dirty="0"/>
                  <a:t>потенциальное, т.е. в  области   </a:t>
                </a:r>
                <a:r>
                  <a:rPr lang="en-US" i="1" dirty="0"/>
                  <a:t>D</a:t>
                </a:r>
                <a:r>
                  <a:rPr lang="ru-RU" i="1" dirty="0"/>
                  <a:t>   </a:t>
                </a:r>
                <a:r>
                  <a:rPr lang="ru-RU" dirty="0"/>
                  <a:t>существует </a:t>
                </a:r>
                <a:r>
                  <a:rPr lang="ru-RU" i="1" dirty="0"/>
                  <a:t>магнитный потенциал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такой, что</a:t>
                </a:r>
                <a:endParaRPr lang="en-US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en-US" dirty="0">
                    <a:ea typeface="Cambria Math"/>
                  </a:rPr>
                  <a:t>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</m:acc>
                    <m:r>
                      <a:rPr lang="ru-RU" i="1" dirty="0">
                        <a:latin typeface="Cambria Math"/>
                        <a:ea typeface="Cambria Math"/>
                      </a:rPr>
                      <m:t>=−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                                                                                   (1.34)</a:t>
                </a:r>
                <a:endParaRPr lang="ru-RU" dirty="0"/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5078"/>
                <a:ext cx="8784976" cy="6597704"/>
              </a:xfrm>
              <a:prstGeom prst="rect">
                <a:avLst/>
              </a:prstGeom>
              <a:blipFill>
                <a:blip r:embed="rId2"/>
                <a:stretch>
                  <a:fillRect l="-433" r="-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97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504" y="1"/>
                <a:ext cx="8928992" cy="3762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Подставляя в (1.26), получим </a:t>
                </a:r>
                <a:r>
                  <a:rPr lang="ru-RU" i="1" dirty="0"/>
                  <a:t>уравнение магнитостатики для</a:t>
                </a:r>
                <a:r>
                  <a:rPr lang="ru-RU" b="1" i="1" dirty="0"/>
                  <a:t> </a:t>
                </a:r>
                <a:r>
                  <a:rPr lang="ru-RU" i="1" dirty="0"/>
                  <a:t>потенциала</a:t>
                </a:r>
                <a:r>
                  <a:rPr lang="ru-RU" dirty="0"/>
                  <a:t> </a:t>
                </a:r>
                <a:r>
                  <a:rPr lang="ru-RU" i="1" dirty="0"/>
                  <a:t>в неоднородной среде</a:t>
                </a:r>
                <a:r>
                  <a:rPr lang="ru-RU" dirty="0"/>
                  <a:t>:</a:t>
                </a:r>
                <a:endParaRPr lang="en-US" dirty="0"/>
              </a:p>
              <a:p>
                <a:pPr indent="457200" algn="just"/>
                <a:r>
                  <a:rPr lang="en-US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div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0.</m:t>
                    </m:r>
                  </m:oMath>
                </a14:m>
                <a:r>
                  <a:rPr lang="en-US" dirty="0"/>
                  <a:t>                                                                           (1.35)</a:t>
                </a:r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dirty="0"/>
                  <a:t>Если в области </a:t>
                </a:r>
                <a:r>
                  <a:rPr lang="en-US" i="1" dirty="0"/>
                  <a:t>D </a:t>
                </a:r>
                <a:r>
                  <a:rPr lang="ru-RU" dirty="0"/>
                  <a:t>среда однородная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const</m:t>
                    </m:r>
                  </m:oMath>
                </a14:m>
                <a:r>
                  <a:rPr lang="ru-RU" dirty="0"/>
                  <a:t>), то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>
                    <a:ea typeface="Cambria Math"/>
                  </a:rPr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𝑣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 </a:t>
                </a:r>
                <a:r>
                  <a:rPr lang="ru-RU" i="1" dirty="0"/>
                  <a:t>в </a:t>
                </a:r>
                <a:r>
                  <a:rPr lang="en-US" i="1" dirty="0"/>
                  <a:t> D</a:t>
                </a:r>
                <a:r>
                  <a:rPr lang="ru-RU" i="1" dirty="0"/>
                  <a:t>.                                                                               </a:t>
                </a:r>
                <a:r>
                  <a:rPr lang="en-US" i="1" dirty="0"/>
                  <a:t> </a:t>
                </a:r>
                <a:r>
                  <a:rPr lang="ru-RU" dirty="0"/>
                  <a:t>(1.3</a:t>
                </a:r>
                <a:r>
                  <a:rPr lang="en-US" dirty="0"/>
                  <a:t>6</a:t>
                </a:r>
                <a:r>
                  <a:rPr lang="ru-RU" dirty="0"/>
                  <a:t>)</a:t>
                </a:r>
                <a:endParaRPr lang="en-US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dirty="0"/>
                  <a:t>В случае, когда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𝐽</m:t>
                        </m:r>
                      </m:e>
                    </m:acc>
                    <m:r>
                      <a:rPr lang="ru-RU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0,  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const</m:t>
                    </m:r>
                  </m:oMath>
                </a14:m>
                <a:r>
                  <a:rPr lang="en-US" dirty="0"/>
                  <a:t>  </a:t>
                </a:r>
                <a:r>
                  <a:rPr lang="ru-RU" dirty="0"/>
                  <a:t>в </a:t>
                </a:r>
                <a:r>
                  <a:rPr lang="en-US" dirty="0"/>
                  <a:t> </a:t>
                </a:r>
                <a:r>
                  <a:rPr lang="en-US" i="1" dirty="0"/>
                  <a:t>D, </a:t>
                </a:r>
                <a:r>
                  <a:rPr lang="ru-RU" dirty="0"/>
                  <a:t>уравнение (1.26) означает, что поле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μ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ru-RU" i="1" dirty="0"/>
                  <a:t>  </a:t>
                </a:r>
                <a:r>
                  <a:rPr lang="ru-RU" dirty="0"/>
                  <a:t>является соленоидальным, т.е.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∃ 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μ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</m:acc>
                    <m:r>
                      <a:rPr lang="en-US" dirty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Cambria Math"/>
                      </a:rPr>
                      <m:t>rot</m:t>
                    </m:r>
                    <m:r>
                      <a:rPr lang="en-US" dirty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.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/>
                  <a:t> – </a:t>
                </a:r>
                <a:r>
                  <a:rPr lang="ru-RU" i="1" dirty="0"/>
                  <a:t>векторный магнитный потенциал. </a:t>
                </a:r>
                <a:r>
                  <a:rPr lang="ru-RU" dirty="0"/>
                  <a:t>После подстановки в (1.25) получим векторное уравнение Пуассона</a:t>
                </a:r>
              </a:p>
              <a:p>
                <a:pPr indent="457200" algn="just"/>
                <a:endParaRPr lang="ru-RU" i="1" dirty="0"/>
              </a:p>
              <a:p>
                <a:pPr indent="457200" algn="just"/>
                <a:r>
                  <a:rPr lang="ru-RU" dirty="0">
                    <a:ea typeface="Cambria Math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acc>
                    <m:r>
                      <a:rPr lang="ru-RU" i="1" dirty="0">
                        <a:latin typeface="Cambria Math"/>
                        <a:ea typeface="Cambria Math"/>
                      </a:rPr>
                      <m:t>=−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𝜇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𝐽</m:t>
                        </m:r>
                      </m:e>
                    </m:acc>
                  </m:oMath>
                </a14:m>
                <a:r>
                  <a:rPr lang="ru-RU" i="1" dirty="0"/>
                  <a:t>  в </a:t>
                </a:r>
                <a:r>
                  <a:rPr lang="en-US" i="1" dirty="0"/>
                  <a:t> D.                                                                        </a:t>
                </a:r>
                <a:r>
                  <a:rPr lang="en-US" dirty="0"/>
                  <a:t>(1.3</a:t>
                </a:r>
                <a:r>
                  <a:rPr lang="ru-RU" dirty="0"/>
                  <a:t>7</a:t>
                </a:r>
                <a:r>
                  <a:rPr lang="en-US" dirty="0"/>
                  <a:t>)</a:t>
                </a:r>
                <a:endParaRPr lang="ru-RU" i="1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"/>
                <a:ext cx="8928992" cy="3762377"/>
              </a:xfrm>
              <a:prstGeom prst="rect">
                <a:avLst/>
              </a:prstGeom>
              <a:blipFill>
                <a:blip r:embed="rId2"/>
                <a:stretch>
                  <a:fillRect l="-426" t="-338" r="-426" b="-23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3762378"/>
            <a:ext cx="8568952" cy="28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962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7608" y="116632"/>
            <a:ext cx="7128792" cy="634082"/>
          </a:xfrm>
        </p:spPr>
        <p:txBody>
          <a:bodyPr>
            <a:normAutofit/>
          </a:bodyPr>
          <a:lstStyle/>
          <a:p>
            <a:r>
              <a:rPr lang="ru-RU" sz="2800" b="1" dirty="0"/>
              <a:t>Интерпретация математических моделей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11016" y="836713"/>
            <a:ext cx="88569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Физические размерности и единицы измерения физических величин служат средством измерения величин и их сравнения, т.е. каждой физической величине </a:t>
            </a:r>
            <a:r>
              <a:rPr lang="en-US" i="1" dirty="0"/>
              <a:t>a </a:t>
            </a:r>
            <a:r>
              <a:rPr lang="ru-RU" dirty="0"/>
              <a:t>ставится в соответствие её размерность 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]</a:t>
            </a:r>
            <a:r>
              <a:rPr lang="ru-RU" dirty="0"/>
              <a:t> Для измерения физических величин в электродинамике используется </a:t>
            </a:r>
            <a:r>
              <a:rPr lang="ru-RU" i="1" dirty="0"/>
              <a:t>Международная система единиц</a:t>
            </a:r>
            <a:r>
              <a:rPr lang="ru-RU" b="1" i="1" dirty="0"/>
              <a:t> </a:t>
            </a:r>
            <a:r>
              <a:rPr lang="ru-RU" dirty="0"/>
              <a:t>СИ. В системе СИ для описания электродинамических процессов используются следующие основные </a:t>
            </a:r>
            <a:r>
              <a:rPr lang="ru-RU" i="1" dirty="0"/>
              <a:t>единицы физических величин:</a:t>
            </a:r>
          </a:p>
          <a:p>
            <a:pPr indent="457200" algn="just"/>
            <a:endParaRPr lang="ru-RU" dirty="0"/>
          </a:p>
          <a:p>
            <a:pPr marL="1620000" algn="just"/>
            <a:r>
              <a:rPr lang="ru-RU" dirty="0"/>
              <a:t>Длина - 1 метр (м),</a:t>
            </a:r>
          </a:p>
          <a:p>
            <a:pPr marL="1620000" algn="just"/>
            <a:r>
              <a:rPr lang="ru-RU" dirty="0"/>
              <a:t>Время - 1 секунда (с),</a:t>
            </a:r>
          </a:p>
          <a:p>
            <a:pPr marL="1620000" algn="just"/>
            <a:r>
              <a:rPr lang="ru-RU" dirty="0"/>
              <a:t>Масса - 1 килограмм (кг),</a:t>
            </a:r>
          </a:p>
          <a:p>
            <a:pPr marL="1620000" algn="just"/>
            <a:r>
              <a:rPr lang="ru-RU" dirty="0"/>
              <a:t>Сила тока   1 ампер (А).</a:t>
            </a:r>
            <a:r>
              <a:rPr lang="ru-RU" b="1" i="1" dirty="0"/>
              <a:t>	                                                                   </a:t>
            </a:r>
            <a:r>
              <a:rPr lang="ru-RU" dirty="0"/>
              <a:t>(1.38)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6" y="4149080"/>
            <a:ext cx="8245424" cy="103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5182772"/>
            <a:ext cx="7776864" cy="1198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12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640"/>
            <a:ext cx="9144000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339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75520" y="116633"/>
                <a:ext cx="8496944" cy="1321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b="1" dirty="0"/>
                  <a:t>Определение.</a:t>
                </a:r>
                <a:r>
                  <a:rPr lang="ru-RU" dirty="0"/>
                  <a:t> Физическая величина </a:t>
                </a:r>
                <a:r>
                  <a:rPr lang="en-US" i="1" dirty="0"/>
                  <a:t>f</a:t>
                </a:r>
                <a:r>
                  <a:rPr lang="ru-RU" dirty="0"/>
                  <a:t> называется </a:t>
                </a:r>
                <a:r>
                  <a:rPr lang="ru-RU" i="1" u="sng" dirty="0" err="1"/>
                  <a:t>размерно</a:t>
                </a:r>
                <a:r>
                  <a:rPr lang="en-US" i="1" u="sng" dirty="0"/>
                  <a:t> </a:t>
                </a:r>
                <a:r>
                  <a:rPr lang="ru-RU" i="1" u="sng" dirty="0"/>
                  <a:t>зависимой</a:t>
                </a:r>
                <a:r>
                  <a:rPr lang="ru-RU" b="1" i="1" dirty="0"/>
                  <a:t> </a:t>
                </a:r>
                <a:r>
                  <a:rPr lang="ru-RU" dirty="0"/>
                  <a:t>от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ru-RU" b="1" i="1" dirty="0"/>
                  <a:t> </a:t>
                </a:r>
                <a:r>
                  <a:rPr lang="en-US" b="1" i="1" dirty="0"/>
                  <a:t> </a:t>
                </a:r>
                <a:r>
                  <a:rPr lang="ru-RU" dirty="0"/>
                  <a:t>если существуют числа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ru-RU" dirty="0"/>
                  <a:t>такие, что</a:t>
                </a:r>
                <a:endParaRPr lang="en-US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∙… 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:r>
                  <a:rPr lang="ru-RU" dirty="0"/>
                  <a:t>В противном случае </a:t>
                </a:r>
                <a:r>
                  <a:rPr lang="en-US" i="1" dirty="0"/>
                  <a:t>f</a:t>
                </a:r>
                <a:r>
                  <a:rPr lang="ru-RU" dirty="0"/>
                  <a:t>  </a:t>
                </a:r>
                <a:r>
                  <a:rPr lang="ru-RU" i="1" u="sng" dirty="0" err="1"/>
                  <a:t>размерно</a:t>
                </a:r>
                <a:r>
                  <a:rPr lang="en-US" i="1" u="sng" dirty="0"/>
                  <a:t> </a:t>
                </a:r>
                <a:r>
                  <a:rPr lang="ru-RU" i="1" u="sng" dirty="0"/>
                  <a:t>независима</a:t>
                </a:r>
                <a:r>
                  <a:rPr lang="ru-RU" b="1" i="1" dirty="0"/>
                  <a:t> </a:t>
                </a:r>
                <a:r>
                  <a:rPr lang="ru-RU" dirty="0"/>
                  <a:t>от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16633"/>
                <a:ext cx="8496944" cy="1321965"/>
              </a:xfrm>
              <a:prstGeom prst="rect">
                <a:avLst/>
              </a:prstGeom>
              <a:blipFill>
                <a:blip r:embed="rId2"/>
                <a:stretch>
                  <a:fillRect l="-597" t="-952" r="-44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1484785"/>
            <a:ext cx="5256584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7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847528" y="404665"/>
                <a:ext cx="8640960" cy="5929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Здесь введены вспомогательные размерности </a:t>
                </a:r>
                <a:r>
                  <a:rPr lang="ru-RU" i="1" dirty="0"/>
                  <a:t>В</a:t>
                </a:r>
                <a:r>
                  <a:rPr lang="ru-RU" dirty="0"/>
                  <a:t> – вольт, </a:t>
                </a:r>
                <a:r>
                  <a:rPr lang="ru-RU" i="1" dirty="0"/>
                  <a:t>Кл</a:t>
                </a:r>
                <a:r>
                  <a:rPr lang="ru-RU" dirty="0"/>
                  <a:t> – кулон, </a:t>
                </a:r>
                <a:r>
                  <a:rPr lang="ru-RU" i="1" dirty="0"/>
                  <a:t>Тл</a:t>
                </a:r>
                <a:r>
                  <a:rPr lang="ru-RU" dirty="0"/>
                  <a:t> – тесла, </a:t>
                </a:r>
                <a:r>
                  <a:rPr lang="ru-RU" i="1" dirty="0"/>
                  <a:t>Ф</a:t>
                </a:r>
                <a:r>
                  <a:rPr lang="ru-RU" dirty="0"/>
                  <a:t> – фарад, </a:t>
                </a:r>
                <a:r>
                  <a:rPr lang="ru-RU" i="1" dirty="0"/>
                  <a:t>Гн</a:t>
                </a:r>
                <a:r>
                  <a:rPr lang="ru-RU" dirty="0"/>
                  <a:t> – генри,  </a:t>
                </a:r>
                <a:r>
                  <a:rPr lang="ru-RU" i="1" dirty="0"/>
                  <a:t>См</a:t>
                </a:r>
                <a:r>
                  <a:rPr lang="ru-RU" dirty="0"/>
                  <a:t> – </a:t>
                </a:r>
                <a:r>
                  <a:rPr lang="ru-RU" dirty="0" err="1"/>
                  <a:t>сименс</a:t>
                </a:r>
                <a:r>
                  <a:rPr lang="ru-RU" dirty="0"/>
                  <a:t>, </a:t>
                </a:r>
                <a:r>
                  <a:rPr lang="ru-RU" i="1" dirty="0"/>
                  <a:t>Ом</a:t>
                </a:r>
                <a:r>
                  <a:rPr lang="ru-RU" dirty="0"/>
                  <a:t> – ом, </a:t>
                </a:r>
                <a:r>
                  <a:rPr lang="ru-RU" i="1" dirty="0"/>
                  <a:t>Гц</a:t>
                </a:r>
                <a:r>
                  <a:rPr lang="ru-RU" dirty="0"/>
                  <a:t> – герц, </a:t>
                </a:r>
                <a:r>
                  <a:rPr lang="ru-RU" i="1" dirty="0"/>
                  <a:t>рад</a:t>
                </a:r>
                <a:r>
                  <a:rPr lang="ru-RU" dirty="0"/>
                  <a:t> – радиан. </a:t>
                </a:r>
              </a:p>
              <a:p>
                <a:pPr indent="457200" algn="just"/>
                <a:r>
                  <a:rPr lang="ru-RU" dirty="0"/>
                  <a:t>Дифференциальные операторы, входящие в уравнения </a:t>
                </a:r>
                <a:r>
                  <a:rPr lang="ru-RU" dirty="0" err="1"/>
                  <a:t>Максвела</a:t>
                </a:r>
                <a:r>
                  <a:rPr lang="ru-RU" dirty="0"/>
                  <a:t>, также имеют физические размерности: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div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rot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м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, 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,</m:t>
                      </m:r>
                      <m:r>
                        <a:rPr lang="ru-RU" i="1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м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м</m:t>
                              </m:r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ru-RU" dirty="0"/>
                  <a:t>При этом для определения размерности линейного дифференциального выражения используется формула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Любая функциональная связь между размерными величинами регулируется следующей теоремой:</a:t>
                </a:r>
              </a:p>
              <a:p>
                <a:pPr indent="457200" algn="just"/>
                <a14:m>
                  <m:oMath xmlns:m="http://schemas.openxmlformats.org/officeDocument/2006/math">
                    <m:r>
                      <a:rPr lang="ru-RU" b="1" i="1">
                        <a:latin typeface="Cambria Math"/>
                        <a:ea typeface="Cambria Math"/>
                      </a:rPr>
                      <m:t>𝝅</m:t>
                    </m:r>
                    <m:r>
                      <a:rPr lang="ru-RU" b="1" i="1">
                        <a:latin typeface="Cambria Math"/>
                        <a:ea typeface="Cambria Math"/>
                      </a:rPr>
                      <m:t>−</m:t>
                    </m:r>
                  </m:oMath>
                </a14:m>
                <a:r>
                  <a:rPr lang="ru-RU" b="1" dirty="0"/>
                  <a:t>теорема. </a:t>
                </a:r>
                <a:r>
                  <a:rPr lang="ru-RU" dirty="0"/>
                  <a:t>Пусть</a:t>
                </a:r>
                <a:r>
                  <a:rPr lang="ru-RU" b="1" dirty="0"/>
                  <a:t>  </a:t>
                </a:r>
                <a:r>
                  <a:rPr lang="ru-RU" dirty="0"/>
                  <a:t>имеется функциональная связь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en-US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                                    (1.39)</a:t>
                </a:r>
                <a:endParaRPr lang="ru-RU" dirty="0"/>
              </a:p>
              <a:p>
                <a:pPr indent="457200" algn="just"/>
                <a:endParaRPr lang="en-US" dirty="0"/>
              </a:p>
              <a:p>
                <a:pPr algn="just"/>
                <a:r>
                  <a:rPr lang="ru-RU" dirty="0"/>
                  <a:t>между </a:t>
                </a:r>
                <a:r>
                  <a:rPr lang="en-US" i="1" dirty="0"/>
                  <a:t>n</a:t>
                </a:r>
                <a:r>
                  <a:rPr lang="en-US" dirty="0"/>
                  <a:t>+1</a:t>
                </a:r>
                <a:r>
                  <a:rPr lang="ru-RU" dirty="0"/>
                  <a:t> размерными величинами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:r>
                  <a:rPr lang="ru-RU" dirty="0"/>
                  <a:t>где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имеют независимые размерности, и пусть эта связь не зависит от масштаба основных единиц измерения. Тогда связь (1.39) может быть представлена в виде </a:t>
                </a:r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,…, 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en-US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 – </a:t>
                </a:r>
                <a:r>
                  <a:rPr lang="ru-RU" dirty="0"/>
                  <a:t>безразмерные величины.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04665"/>
                <a:ext cx="8640960" cy="5929315"/>
              </a:xfrm>
              <a:prstGeom prst="rect">
                <a:avLst/>
              </a:prstGeom>
              <a:blipFill>
                <a:blip r:embed="rId2"/>
                <a:stretch>
                  <a:fillRect l="-440" t="-427" r="-440" b="-4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07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5009" y="0"/>
            <a:ext cx="8229600" cy="936104"/>
          </a:xfrm>
        </p:spPr>
        <p:txBody>
          <a:bodyPr>
            <a:normAutofit/>
          </a:bodyPr>
          <a:lstStyle/>
          <a:p>
            <a:r>
              <a:rPr lang="ru-RU" sz="2800" b="1" dirty="0"/>
              <a:t>Аналитическое моделирование </a:t>
            </a:r>
            <a:br>
              <a:rPr lang="ru-RU" sz="2800" b="1" dirty="0"/>
            </a:br>
            <a:r>
              <a:rPr lang="ru-RU" sz="2800" b="1" dirty="0"/>
              <a:t>электрических и магнитных полей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41075" y="980728"/>
                <a:ext cx="864096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Для любого решения </a:t>
                </a:r>
                <a:r>
                  <a:rPr lang="ru-RU" i="1" dirty="0"/>
                  <a:t>и</a:t>
                </a:r>
                <a:r>
                  <a:rPr lang="ru-RU" b="1" i="1" dirty="0"/>
                  <a:t> </a:t>
                </a:r>
                <a:r>
                  <a:rPr lang="ru-RU" dirty="0"/>
                  <a:t>уравнения (1.33) в области </a:t>
                </a:r>
                <a:r>
                  <a:rPr lang="en-US" i="1" dirty="0"/>
                  <a:t>D</a:t>
                </a:r>
                <a:r>
                  <a:rPr lang="en-US" b="1" i="1" dirty="0"/>
                  <a:t> </a:t>
                </a:r>
                <a:r>
                  <a:rPr lang="ru-RU" dirty="0"/>
                  <a:t>в реальности возможно такое расположение источников поля вне области </a:t>
                </a:r>
                <a:r>
                  <a:rPr lang="en-US" i="1" dirty="0"/>
                  <a:t>D</a:t>
                </a:r>
                <a:r>
                  <a:rPr lang="ru-RU" i="1" dirty="0"/>
                  <a:t>,</a:t>
                </a:r>
                <a:r>
                  <a:rPr lang="ru-RU" b="1" i="1" dirty="0"/>
                  <a:t> </a:t>
                </a:r>
                <a:r>
                  <a:rPr lang="ru-RU" i="1" dirty="0"/>
                  <a:t>что</a:t>
                </a:r>
                <a:r>
                  <a:rPr lang="ru-RU" b="1" i="1" dirty="0"/>
                  <a:t> </a:t>
                </a:r>
                <a:r>
                  <a:rPr lang="ru-RU" dirty="0"/>
                  <a:t>порождённое ими электрическое поле в области </a:t>
                </a:r>
                <a:r>
                  <a:rPr lang="en-US" i="1" dirty="0"/>
                  <a:t>D</a:t>
                </a:r>
                <a:r>
                  <a:rPr lang="en-US" b="1" i="1" dirty="0"/>
                  <a:t> </a:t>
                </a:r>
                <a:r>
                  <a:rPr lang="ru-RU" dirty="0"/>
                  <a:t>совпадает с полем, полученным с помощью уравнений модели (1.33), (1.29). Таки образом, множество решений уравнения (1.33) содержит некоторую совокупность возможных электрических полей.</a:t>
                </a:r>
              </a:p>
              <a:p>
                <a:pPr indent="457200" algn="just"/>
                <a:r>
                  <a:rPr lang="ru-RU" dirty="0"/>
                  <a:t>Нахождение решений уравнения (1.33) возможно аналитическими и численными методами. С этой целью перейдём к полярным координатам: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en-US" dirty="0"/>
                  <a:t>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l-G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,  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l-G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,  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/>
                  <a:t>                               (1.40)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&lt;∞,  0≤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  0≤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&lt;2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75" y="980728"/>
                <a:ext cx="8640960" cy="2862322"/>
              </a:xfrm>
              <a:prstGeom prst="rect">
                <a:avLst/>
              </a:prstGeom>
              <a:blipFill>
                <a:blip r:embed="rId2"/>
                <a:stretch>
                  <a:fillRect l="-587" t="-881" r="-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849737" y="3843051"/>
                <a:ext cx="8565834" cy="283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Уравнение Лапласа перепишется в таком случае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             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𝜑𝜑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=0.                  (1.41)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indent="457200" algn="just"/>
                <a:r>
                  <a:rPr lang="ru-RU" dirty="0"/>
                  <a:t>Будем искать решение уравнения (1.41) в виде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:r>
                  <a:rPr 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                                                           (1.42)</a:t>
                </a:r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dirty="0"/>
                  <a:t>Подставим выражение (1.42) в уравнение (1.41) и разделим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𝑍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Φ</m:t>
                    </m:r>
                    <m:r>
                      <a:rPr lang="en-US" i="1">
                        <a:latin typeface="Cambria Math"/>
                      </a:rPr>
                      <m:t>)/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тогда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37" y="3843051"/>
                <a:ext cx="8565834" cy="2835071"/>
              </a:xfrm>
              <a:prstGeom prst="rect">
                <a:avLst/>
              </a:prstGeom>
              <a:blipFill>
                <a:blip r:embed="rId3"/>
                <a:stretch>
                  <a:fillRect l="-593" t="-893" r="-593" b="-2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91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24724" y="260649"/>
                <a:ext cx="7920880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𝑑𝑟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𝑑𝑟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𝜑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24" y="260649"/>
                <a:ext cx="7920880" cy="72032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168740" y="1196753"/>
                <a:ext cx="8175732" cy="6316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 результате придём к уравнениям: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𝑑𝑟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𝑑𝑅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𝑑𝑟</m:t>
                              </m:r>
                            </m:den>
                          </m:f>
                        </m:e>
                      </m:d>
                      <m:r>
                        <a:rPr lang="ru-RU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=0,                                             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1.43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𝑑𝑍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𝜑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.                            (1.44)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ru-RU" dirty="0"/>
                  <a:t>Равенство (1.44) умножим на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l-G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ru-RU" dirty="0"/>
                  <a:t>  и  придём к уравнению</a:t>
                </a:r>
              </a:p>
              <a:p>
                <a:pPr indent="457200" algn="just"/>
                <a:r>
                  <a:rPr lang="ru-RU" dirty="0"/>
                  <a:t> 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𝜃</m:t>
                          </m:r>
                        </m:e>
                      </m:func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𝑑𝑍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ru-RU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sin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:endParaRPr lang="ru-RU" dirty="0"/>
              </a:p>
              <a:p>
                <a:pPr algn="just"/>
                <a:r>
                  <a:rPr lang="ru-RU" dirty="0"/>
                  <a:t>откуда  придём к уравнениям</a:t>
                </a:r>
              </a:p>
              <a:p>
                <a:pPr algn="just"/>
                <a:endParaRPr lang="ru-RU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    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ru-RU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latin typeface="Cambria Math"/>
                        </a:rPr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=0,                                                           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1.4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ru-RU" dirty="0"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𝑑𝑍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ru-RU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𝑍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=0.                   (1.46)</m:t>
                      </m:r>
                    </m:oMath>
                  </m:oMathPara>
                </a14:m>
                <a:endParaRPr lang="ru-RU" dirty="0"/>
              </a:p>
              <a:p>
                <a:pPr indent="457200" algn="just"/>
                <a:endParaRPr lang="ru-RU" dirty="0"/>
              </a:p>
              <a:p>
                <a:pPr indent="457200" algn="just"/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740" y="1196753"/>
                <a:ext cx="8175732" cy="6316409"/>
              </a:xfrm>
              <a:prstGeom prst="rect">
                <a:avLst/>
              </a:prstGeom>
              <a:blipFill>
                <a:blip r:embed="rId3"/>
                <a:stretch>
                  <a:fillRect l="-620" t="-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646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81273" y="404665"/>
                <a:ext cx="8856984" cy="5957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Общие решения уравнений (1.43), (1.45) имеют вид</a:t>
                </a:r>
                <a:endParaRPr lang="en-US" dirty="0"/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𝐵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  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𝐶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,                          </a:t>
                </a:r>
                <a:r>
                  <a:rPr lang="en-US" dirty="0"/>
                  <a:t>(1.47)</a:t>
                </a:r>
              </a:p>
              <a:p>
                <a:pPr indent="457200" algn="just"/>
                <a:endParaRPr lang="en-US" dirty="0"/>
              </a:p>
              <a:p>
                <a:pPr algn="just"/>
                <a:r>
                  <a:rPr lang="ru-RU" dirty="0"/>
                  <a:t>а решение уравнения (1.46) имеет вид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,                                                                   (1.48)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ru-RU" dirty="0"/>
                  <a:t> – присоединённые функции Лежандра 1 рода, а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ru-RU" dirty="0"/>
                  <a:t> –  присоединённые функции Лежандра 2 рода.</a:t>
                </a:r>
              </a:p>
              <a:p>
                <a:pPr indent="457200" algn="just"/>
                <a:r>
                  <a:rPr lang="ru-RU" dirty="0"/>
                  <a:t>Подставляем найденные функции (1.47), (1.48) в (1.42) и получаем решение уравнения Лапласа в общем виде</a:t>
                </a:r>
              </a:p>
              <a:p>
                <a:pPr indent="457200" algn="just"/>
                <a:endParaRPr lang="ru-RU" dirty="0"/>
              </a:p>
              <a:p>
                <a:pPr indent="457200"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𝐵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𝜈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𝜈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𝐶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indent="457200" algn="just"/>
                <a:endParaRPr lang="en-US" dirty="0"/>
              </a:p>
              <a:p>
                <a:pPr marL="0" lvl="1" indent="457200" algn="just"/>
                <a:r>
                  <a:rPr lang="ru-RU" dirty="0"/>
                  <a:t>Выберем постоянные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𝜈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ℕ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⊔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𝑚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0,  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; </m:t>
                    </m:r>
                    <m:r>
                      <a:rPr lang="en-US" i="1" dirty="0">
                        <a:latin typeface="Cambria Math"/>
                      </a:rPr>
                      <m:t>𝐺</m:t>
                    </m:r>
                    <m:r>
                      <a:rPr lang="en-US" i="1" dirty="0">
                        <a:latin typeface="Cambria Math"/>
                      </a:rPr>
                      <m:t>=0.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Получаем сферические базисные решения уравнения Лапласа:</a:t>
                </a:r>
              </a:p>
              <a:p>
                <a:pPr marL="0" lvl="1" indent="457200" algn="just"/>
                <a:endParaRPr lang="ru-RU" dirty="0"/>
              </a:p>
              <a:p>
                <a:pPr marL="0" lvl="1" indent="457200" algn="just"/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       </m:t>
                        </m:r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                         (1.49)   </a:t>
                </a:r>
              </a:p>
              <a:p>
                <a:pPr marL="0" lvl="1" indent="457200" algn="just"/>
                <a:r>
                  <a:rPr lang="en-US" dirty="0"/>
                  <a:t> </a:t>
                </a:r>
              </a:p>
              <a:p>
                <a:pPr marL="0" lvl="1" indent="457200" algn="just"/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−(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ru-RU" i="1">
                            <a:latin typeface="Cambria Math"/>
                          </a:rPr>
                          <m:t>+1)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       </m:t>
                        </m:r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−(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ru-RU" i="1">
                            <a:latin typeface="Cambria Math"/>
                          </a:rPr>
                          <m:t>+1)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ru-RU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               (1.</a:t>
                </a:r>
                <a:r>
                  <a:rPr lang="ru-RU" dirty="0"/>
                  <a:t>50</a:t>
                </a:r>
                <a:r>
                  <a:rPr lang="en-US" dirty="0"/>
                  <a:t>)      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73" y="404665"/>
                <a:ext cx="8856984" cy="5957015"/>
              </a:xfrm>
              <a:prstGeom prst="rect">
                <a:avLst/>
              </a:prstGeom>
              <a:blipFill>
                <a:blip r:embed="rId2"/>
                <a:stretch>
                  <a:fillRect l="-573" t="-426" r="-430" b="-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040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31504" y="201414"/>
            <a:ext cx="87129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cs typeface="Arial" charset="0"/>
              </a:rPr>
              <a:t>ФУНКЦИИ ЛЕЖАНДРА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cs typeface="Arial" charset="0"/>
              </a:rPr>
              <a:t>Рассмотрим дифференциальное уравнение вида  </a:t>
            </a:r>
            <a:endParaRPr lang="ru-RU" sz="2500" dirty="0">
              <a:cs typeface="Arial" charset="0"/>
            </a:endParaRPr>
          </a:p>
        </p:txBody>
      </p:sp>
      <p:pic>
        <p:nvPicPr>
          <p:cNvPr id="1026" name="Picture 2" descr="(1-z^2) \frac{\mathrm d^2u}{\mathrm dz^2}-2z\frac{\mathrm du}{\mathrm dz} + n(n+1)u = 0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124744"/>
            <a:ext cx="45966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18920"/>
            <a:ext cx="3456384" cy="70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31504" y="1844824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cs typeface="Arial" charset="0"/>
              </a:rPr>
              <a:t>Решением этого уравнения будет многочлен  </a:t>
            </a:r>
            <a:endParaRPr lang="ru-RU" sz="2500" dirty="0">
              <a:cs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49760" y="2908583"/>
            <a:ext cx="8838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Уравнение для нахождения полиномов Лежандра можно получить из частного случая гипергеометрического уравнения, называемого </a:t>
            </a:r>
            <a:r>
              <a:rPr lang="ru-RU" i="1" u="sng" dirty="0"/>
              <a:t>уравнением Лежандра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3719514"/>
            <a:ext cx="6480720" cy="86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1678004" y="4581128"/>
                <a:ext cx="8810484" cy="93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𝜈</m:t>
                    </m:r>
                  </m:oMath>
                </a14:m>
                <a:r>
                  <a:rPr lang="ru-RU" dirty="0"/>
                  <a:t>  –  произвольные комплексные постоянные. Его решения называются </a:t>
                </a:r>
                <a:r>
                  <a:rPr lang="ru-RU" i="1" u="sng" dirty="0"/>
                  <a:t>присоединёнными функциями Лежандра</a:t>
                </a:r>
                <a:r>
                  <a:rPr lang="ru-RU" dirty="0"/>
                  <a:t>. Подстановка вида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−1)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даёт уравнение, решение которого принимает вид </a:t>
                </a: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04" y="4581128"/>
                <a:ext cx="8810484" cy="933654"/>
              </a:xfrm>
              <a:prstGeom prst="rect">
                <a:avLst/>
              </a:prstGeom>
              <a:blipFill>
                <a:blip r:embed="rId5"/>
                <a:stretch>
                  <a:fillRect l="-576" t="-2703" r="-432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48986"/>
            <a:ext cx="6768752" cy="83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41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(a,b;c;z) = 1+ \sum^\infty_{k=1} \left[ \prod^{k-1}_{l=0} { ( a + l )( b + l ) \over ( 1 + l )( c + l ) } \right]z^k =&#10;1+ \frac{a b}{c} \frac{z}{1!} + \frac{a (a+1) b (b+1)}{c (c+1)} \frac{z^2}{2!} + \dots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68" y="620688"/>
            <a:ext cx="8748464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524000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где </a:t>
            </a:r>
            <a:r>
              <a:rPr lang="en-US" dirty="0"/>
              <a:t>F – </a:t>
            </a:r>
            <a:r>
              <a:rPr lang="ru-RU" dirty="0"/>
              <a:t>гипергеометрическая функция, т.е. </a:t>
            </a:r>
          </a:p>
        </p:txBody>
      </p:sp>
      <p:pic>
        <p:nvPicPr>
          <p:cNvPr id="2052" name="Picture 4" descr="F(a,b;c;z) = { \Gamma(c) \over \Gamma(b)\Gamma(c-b) } \int\limits_{0}^{1} t^{b-1} (1-t)^{c-b-1} (1-tz)^{-a} \,dt,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1412777"/>
            <a:ext cx="6768752" cy="8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596365" y="2420888"/>
                <a:ext cx="88738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Подстановка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уравнение Лежандра приводит к решению вида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65" y="2420888"/>
                <a:ext cx="8873867" cy="369332"/>
              </a:xfrm>
              <a:prstGeom prst="rect">
                <a:avLst/>
              </a:prstGeom>
              <a:blipFill>
                <a:blip r:embed="rId4"/>
                <a:stretch>
                  <a:fillRect l="-57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64" y="2824856"/>
            <a:ext cx="9071636" cy="67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574305" y="3625150"/>
                <a:ext cx="34018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определённому на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&gt;1.</m:t>
                    </m:r>
                  </m:oMath>
                </a14:m>
                <a:r>
                  <a:rPr lang="ru-RU" dirty="0"/>
                  <a:t> </a:t>
                </a:r>
              </a:p>
              <a:p>
                <a:endParaRPr lang="en-US" dirty="0"/>
              </a:p>
              <a:p>
                <a:pPr indent="457200" algn="just"/>
                <a:r>
                  <a:rPr lang="ru-RU" dirty="0"/>
                  <a:t>Справедливы соотношения 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05" y="3625150"/>
                <a:ext cx="3401893" cy="923330"/>
              </a:xfrm>
              <a:prstGeom prst="rect">
                <a:avLst/>
              </a:prstGeom>
              <a:blipFill>
                <a:blip r:embed="rId6"/>
                <a:stretch>
                  <a:fillRect l="-1115" t="-1351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29" y="4570321"/>
            <a:ext cx="2862064" cy="597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305617"/>
            <a:ext cx="7848872" cy="65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666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0"/>
                <a:ext cx="8964488" cy="710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500" b="1" dirty="0"/>
                  <a:t>Аналитическое построение электрических полей.</a:t>
                </a:r>
              </a:p>
              <a:p>
                <a:pPr indent="457200" algn="just"/>
                <a:r>
                  <a:rPr lang="ru-RU" dirty="0"/>
                  <a:t>Рассмотрим область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пусть </a:t>
                </a:r>
                <a:r>
                  <a:rPr lang="en-US" i="1" dirty="0"/>
                  <a:t>R – </a:t>
                </a:r>
                <a:r>
                  <a:rPr lang="ru-RU" dirty="0"/>
                  <a:t>характерная длина области, например её диаметр. Разделим (1.49)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и получим безразмерную функцию. Далее умножим на скалярную величину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 с физической размерностью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соответствии с физической размерностью электрического потенциала 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.  </a:t>
                </a:r>
                <a:r>
                  <a:rPr lang="ru-RU" dirty="0"/>
                  <a:t>В результате получим потенциальную функцию</a:t>
                </a:r>
                <a:endParaRPr lang="en-US" dirty="0"/>
              </a:p>
              <a:p>
                <a:pPr indent="457200" algn="just"/>
                <a:endParaRPr lang="en-US" dirty="0"/>
              </a:p>
              <a:p>
                <a:pPr indent="457200" algn="just"/>
                <a:r>
                  <a:rPr lang="en-US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/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</m:e>
                    </m:func>
                  </m:oMath>
                </a14:m>
                <a:r>
                  <a:rPr lang="en-US" dirty="0"/>
                  <a:t>                                             (1.51)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ru-RU" dirty="0"/>
                  <a:t>которая задаёт конкретное электрическое поле в соответствии с (1.29).</a:t>
                </a:r>
              </a:p>
              <a:p>
                <a:pPr algn="just"/>
                <a:endParaRPr lang="ru-RU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                                 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,                                  (1.52)</m:t>
                      </m:r>
                    </m:oMath>
                  </m:oMathPara>
                </a14:m>
                <a:endParaRPr lang="en-US" dirty="0"/>
              </a:p>
              <a:p>
                <a:pPr indent="457200" algn="just"/>
                <a:r>
                  <a:rPr lang="en-US" dirty="0"/>
                  <a:t>   </a:t>
                </a:r>
                <a:endParaRPr lang="ru-RU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орты сферической системы координат. Тогда напряжённость ЭП </a:t>
                </a:r>
              </a:p>
              <a:p>
                <a:pPr algn="just"/>
                <a:endParaRPr lang="ru-RU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fun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i="1">
                          <a:latin typeface="Cambria Math"/>
                        </a:rPr>
                        <m:t>,                                                               (1.53)  </m:t>
                      </m:r>
                    </m:oMath>
                  </m:oMathPara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/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размерная амплитуда с физ. размерностью </a:t>
                </a:r>
                <a:r>
                  <a:rPr lang="ru-RU" dirty="0" err="1"/>
                  <a:t>напр-ти</a:t>
                </a:r>
                <a:r>
                  <a:rPr lang="ru-RU" dirty="0"/>
                  <a:t> ЭП.</a:t>
                </a:r>
                <a:endParaRPr lang="en-US" dirty="0"/>
              </a:p>
              <a:p>
                <a:pPr indent="457200" algn="just"/>
                <a:r>
                  <a:rPr lang="ru-RU" dirty="0"/>
                  <a:t>При построении магнитных полей используются те же функции (1.49), (1.50), но вместо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рассматривается скалярная величина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(</a:t>
                </a:r>
                <a:r>
                  <a:rPr lang="ru-RU" dirty="0" err="1"/>
                  <a:t>магн</a:t>
                </a:r>
                <a:r>
                  <a:rPr lang="ru-RU" dirty="0"/>
                  <a:t>. пот.</a:t>
                </a:r>
                <a:r>
                  <a:rPr lang="en-US" dirty="0"/>
                  <a:t>)</a:t>
                </a:r>
                <a:r>
                  <a:rPr lang="ru-RU" dirty="0"/>
                  <a:t>. Далее, </a:t>
                </a:r>
                <a:r>
                  <a:rPr lang="ru-RU" dirty="0" err="1"/>
                  <a:t>напр-ть</a:t>
                </a:r>
                <a:r>
                  <a:rPr lang="ru-RU" dirty="0"/>
                  <a:t> МП вычисляется  с помощью (1.34). 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0"/>
                <a:ext cx="8964488" cy="7109960"/>
              </a:xfrm>
              <a:prstGeom prst="rect">
                <a:avLst/>
              </a:prstGeom>
              <a:blipFill>
                <a:blip r:embed="rId2"/>
                <a:stretch>
                  <a:fillRect l="-567" t="-714" r="-425" b="-5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80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9536" y="1"/>
            <a:ext cx="8208912" cy="732981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Моделирование источников электрического поля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0552" y="692696"/>
                <a:ext cx="9036496" cy="2090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Источником электрического поля являются заряды, размещенные в среде. Распределение зарядов в пространстве моделируется с помощью плотности зарядов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dirty="0"/>
                  <a:t>(1.1). Вообще говоря, электри­ческие заряды, согласно с законом Кулона, притягиваются или оттал­киваются, то есть перемещаются под действием электрических сил. Для обеспечения стационарности системы зарядов и электрического поля, порожденного зарядами, будем предполагать, что заряды закреплены и не могут перемещаться, то есть плотность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не зави­сит от времени </a:t>
                </a:r>
                <a:r>
                  <a:rPr lang="en-US" i="1" dirty="0"/>
                  <a:t>t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52" y="692696"/>
                <a:ext cx="9036496" cy="2090637"/>
              </a:xfrm>
              <a:prstGeom prst="rect">
                <a:avLst/>
              </a:prstGeom>
              <a:blipFill>
                <a:blip r:embed="rId2"/>
                <a:stretch>
                  <a:fillRect l="-703" t="-1212" r="-563" b="-1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636912"/>
            <a:ext cx="5976664" cy="39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2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66628"/>
                <a:ext cx="8784976" cy="946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i="1" u="sng" dirty="0"/>
                  <a:t>Источник электрического поля</a:t>
                </a:r>
                <a:r>
                  <a:rPr lang="ru-RU" dirty="0"/>
                  <a:t> –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⊂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/>
                  <a:t>, в которой распределены заряды, то есть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  <a:ea typeface="Cambria Math"/>
                      </a:rPr>
                      <m:t>)≠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ru-RU" dirty="0"/>
                  <a:t>, если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ru-RU" dirty="0"/>
                  <a:t>, если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 </m:t>
                    </m:r>
                  </m:oMath>
                </a14:m>
                <a:r>
                  <a:rPr lang="ru-RU" dirty="0"/>
                  <a:t>(рис. 1.3).</a:t>
                </a:r>
              </a:p>
              <a:p>
                <a:pPr algn="just"/>
                <a:r>
                  <a:rPr lang="ru-RU" dirty="0"/>
                  <a:t>Суммарный заряд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определяется с помощью формулы (1.5):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66628"/>
                <a:ext cx="8784976" cy="946991"/>
              </a:xfrm>
              <a:prstGeom prst="rect">
                <a:avLst/>
              </a:prstGeom>
              <a:blipFill>
                <a:blip r:embed="rId2"/>
                <a:stretch>
                  <a:fillRect l="-433" t="-2632" r="-4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753992" y="1212445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(1.54)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013618"/>
            <a:ext cx="1728192" cy="90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703512" y="1997839"/>
                <a:ext cx="8784976" cy="151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Электрические заряды, распределённые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i="1" dirty="0"/>
                  <a:t>, </a:t>
                </a:r>
                <a:r>
                  <a:rPr lang="ru-RU" dirty="0"/>
                  <a:t>создают во внешней области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внутри области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0</a:t>
                </a:r>
                <a:r>
                  <a:rPr lang="en-US" i="1" dirty="0"/>
                  <a:t> </a:t>
                </a:r>
                <a:r>
                  <a:rPr lang="ru-RU" dirty="0"/>
                  <a:t>электрическое поле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r>
                  <a:rPr lang="ru-RU" dirty="0"/>
                  <a:t>которое выражается через потенциал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с помощью формулы</a:t>
                </a:r>
                <a:r>
                  <a:rPr lang="en-US" dirty="0"/>
                  <a:t> </a:t>
                </a:r>
                <a:r>
                  <a:rPr lang="ru-RU" dirty="0"/>
                  <a:t>(1.29). В свою очередь, потенциал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i="1" dirty="0"/>
                  <a:t>  </a:t>
                </a:r>
                <a:r>
                  <a:rPr lang="ru-RU" dirty="0"/>
                  <a:t>в однородной среде с</a:t>
                </a:r>
                <a:r>
                  <a:rPr lang="en-US" dirty="0"/>
                  <a:t> </a:t>
                </a:r>
                <a:r>
                  <a:rPr lang="ru-RU" dirty="0"/>
                  <a:t>диэлектрической проницаемостью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𝑐𝑜𝑛𝑠𝑡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удовлетворяет уравнению Пуассона (1.32):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997839"/>
                <a:ext cx="8784976" cy="1510926"/>
              </a:xfrm>
              <a:prstGeom prst="rect">
                <a:avLst/>
              </a:prstGeom>
              <a:blipFill>
                <a:blip r:embed="rId4"/>
                <a:stretch>
                  <a:fillRect l="-433" t="-833" r="-433" b="-5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3576306"/>
            <a:ext cx="2880320" cy="86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733705" y="3822043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(1.55)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703512" y="4398294"/>
                <a:ext cx="8764689" cy="679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dirty="0"/>
                  <a:t>называются </a:t>
                </a:r>
                <a:r>
                  <a:rPr lang="ru-RU" i="1" dirty="0"/>
                  <a:t>полем источника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 </a:t>
                </a:r>
                <a:r>
                  <a:rPr lang="ru-RU" i="1" dirty="0"/>
                  <a:t>(первичным полем).</a:t>
                </a:r>
              </a:p>
              <a:p>
                <a:pPr indent="457200" algn="just"/>
                <a:r>
                  <a:rPr lang="ru-RU" dirty="0"/>
                  <a:t>Решение уравнения (1.55) выражается через интеграл 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398294"/>
                <a:ext cx="8764689" cy="679930"/>
              </a:xfrm>
              <a:prstGeom prst="rect">
                <a:avLst/>
              </a:prstGeom>
              <a:blipFill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5078225"/>
            <a:ext cx="3240360" cy="114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733704" y="546701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</a:t>
            </a:r>
            <a:r>
              <a:rPr lang="ru-RU" dirty="0"/>
              <a:t>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03512" y="6225133"/>
            <a:ext cx="406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называемый </a:t>
            </a:r>
            <a:r>
              <a:rPr lang="ru-RU" i="1" dirty="0"/>
              <a:t>объёмным потенциалом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87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75520" y="188640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i="1" dirty="0"/>
              <a:t>Физическая модель </a:t>
            </a:r>
            <a:r>
              <a:rPr lang="ru-RU" i="1" dirty="0"/>
              <a:t>- </a:t>
            </a:r>
            <a:r>
              <a:rPr lang="ru-RU" dirty="0"/>
              <a:t>это упрощенный физический объект, заме­няющий реальный изучаемый объект, который в лабораторных условиях экспериментально исследуется с целью выявления закономерностей исходного объекта реальности.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31504" y="1178872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dirty="0"/>
              <a:t>Текстовые модели. </a:t>
            </a:r>
            <a:r>
              <a:rPr lang="ru-RU" i="1" dirty="0"/>
              <a:t>Текстовые модели являются описательны­ми, выполненными на естественном языке исследователя.</a:t>
            </a:r>
            <a:r>
              <a:rPr lang="ru-RU" dirty="0"/>
              <a:t> </a:t>
            </a:r>
          </a:p>
          <a:p>
            <a:pPr indent="457200" algn="just"/>
            <a:r>
              <a:rPr lang="ru-RU" b="1" dirty="0"/>
              <a:t>Математические модели.</a:t>
            </a:r>
            <a:r>
              <a:rPr lang="ru-RU" dirty="0"/>
              <a:t> </a:t>
            </a:r>
            <a:r>
              <a:rPr lang="ru-RU" i="1" dirty="0"/>
              <a:t>Математические модели основыва­ются на использовании специальных математических символов, терминов и понятий, из которых конструируется модель. </a:t>
            </a:r>
            <a:r>
              <a:rPr lang="ru-RU" dirty="0"/>
              <a:t>Например, число, функция, график, уравнение, производная, алгебраические и булевы операции, алгоритм, программа и другие структуры, которые в каждой конкретной математической модели имеют свою физическую интерпретацию.</a:t>
            </a:r>
          </a:p>
          <a:p>
            <a:pPr indent="457200" algn="just"/>
            <a:r>
              <a:rPr lang="ru-RU" b="1" dirty="0"/>
              <a:t>Информационные модели. </a:t>
            </a:r>
            <a:r>
              <a:rPr lang="ru-RU" i="1" dirty="0"/>
              <a:t>Информационные модели базиру­ются на сборе информации об изучаемом физическом объекте, на кодировании и хранении информации, на ее систематизации и переработке определенными методами с целью получения новой информации об объекте.</a:t>
            </a:r>
            <a:r>
              <a:rPr lang="ru-RU" dirty="0"/>
              <a:t> Например, базы данных деталей и материалов, используемых в производстве автомобилей, могут рассматриваться как информационные модели автомобиля.</a:t>
            </a:r>
          </a:p>
        </p:txBody>
      </p:sp>
    </p:spTree>
    <p:extLst>
      <p:ext uri="{BB962C8B-B14F-4D97-AF65-F5344CB8AC3E}">
        <p14:creationId xmlns:p14="http://schemas.microsoft.com/office/powerpoint/2010/main" val="906845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116632"/>
                <a:ext cx="9036496" cy="1547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𝑀𝑄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𝜉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u-RU" dirty="0"/>
                  <a:t> </a:t>
                </a:r>
                <a:r>
                  <a:rPr lang="en-US" dirty="0"/>
                  <a:t>  –  </a:t>
                </a:r>
                <a:r>
                  <a:rPr lang="ru-RU" dirty="0"/>
                  <a:t>расстояние между точками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:r>
                  <a:rPr lang="en-US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𝜉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pPr indent="457200" algn="just"/>
                <a:r>
                  <a:rPr lang="ru-RU" dirty="0"/>
                  <a:t>Для сосредоточенного заряда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плотность выражается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dirty="0"/>
                  <a:t>-функцию Дирака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ru-RU">
                        <a:latin typeface="Cambria Math"/>
                        <a:ea typeface="Cambria Math"/>
                      </a:rPr>
                      <m:t>о</m:t>
                    </m:r>
                  </m:oMath>
                </a14:m>
                <a:r>
                  <a:rPr lang="ru-RU" dirty="0"/>
                  <a:t>пределяемую следующим образом: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значение линейного функционала на элементе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ru-RU" dirty="0"/>
                  <a:t> из некоторого функционального пространства, где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6632"/>
                <a:ext cx="9036496" cy="1547090"/>
              </a:xfrm>
              <a:prstGeom prst="rect">
                <a:avLst/>
              </a:prstGeom>
              <a:blipFill>
                <a:blip r:embed="rId2"/>
                <a:stretch>
                  <a:fillRect l="-562" r="-421" b="-5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636" y="1644760"/>
            <a:ext cx="2880320" cy="153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75520" y="3429000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В результате (1.55) примет вид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837525"/>
            <a:ext cx="3168352" cy="74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826000" y="402465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</a:t>
            </a:r>
            <a:r>
              <a:rPr lang="ru-RU" dirty="0"/>
              <a:t>7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207568" y="4592611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Решение уравнения (1.57) имеет вид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5157192"/>
            <a:ext cx="331236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9826000" y="5514770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</a:t>
            </a:r>
            <a:r>
              <a:rPr lang="ru-RU" dirty="0"/>
              <a:t>8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403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2523788" y="2630488"/>
            <a:ext cx="920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000">
                <a:latin typeface="Arial" pitchFamily="34" charset="0"/>
                <a:ea typeface="Times New Roman" pitchFamily="18" charset="0"/>
                <a:cs typeface="Arial" pitchFamily="34" charset="0"/>
              </a:rPr>
              <a:t>87</a:t>
            </a:r>
            <a:endParaRPr lang="ru-RU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1588960" y="35079"/>
                <a:ext cx="9014080" cy="1779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indent="457200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Потенциал (1.58) является приближением потенциала (1.56) в дальней зоне. Точно потенциал (1.56) может быть пред­ставлен в области</a:t>
                </a:r>
                <a:r>
                  <a:rPr lang="en-US" dirty="0">
                    <a:ea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>
                    <a:ea typeface="Times New Roman" pitchFamily="18" charset="0"/>
                    <a:cs typeface="Times New Roman" pitchFamily="18" charset="0"/>
                  </a:rPr>
                  <a:t>D' </a:t>
                </a:r>
                <a:r>
                  <a:rPr lang="ru-RU" i="1" dirty="0">
                    <a:ea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в виде ряда по функциям (1.50)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Times New Roman" pitchFamily="18" charset="0"/>
                        <a:cs typeface="Times New Roman" pitchFamily="18" charset="0"/>
                      </a:rPr>
                      <m:t>𝑟</m:t>
                    </m:r>
                    <m:r>
                      <a:rPr lang="en-US" i="1">
                        <a:latin typeface="Cambria Math"/>
                        <a:ea typeface="Times New Roman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dirty="0">
                  <a:ea typeface="Times New Roman" pitchFamily="18" charset="0"/>
                  <a:cs typeface="Times New Roman" pitchFamily="18" charset="0"/>
                </a:endParaRPr>
              </a:p>
              <a:p>
                <a:pPr indent="457200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Важным для практики является случай, когда электрические заряды скапливаются на поверхностях. В этом случае роль источника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i="1" dirty="0">
                    <a:ea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играет слой толщины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  <a:cs typeface="Times New Roman" pitchFamily="18" charset="0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, внутри которого распределены и</a:t>
                </a:r>
                <a:r>
                  <a:rPr lang="en-US" dirty="0">
                    <a:cs typeface="Arial" pitchFamily="34" charset="0"/>
                  </a:rPr>
                  <a:t> 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зафиксированы заряды с плотностью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ru-RU" b="1" i="1" dirty="0">
                    <a:ea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(рис. </a:t>
                </a:r>
                <a:r>
                  <a:rPr lang="ru-RU" dirty="0">
                    <a:ea typeface="Times New Roman" pitchFamily="18" charset="0"/>
                    <a:cs typeface="Arial Narrow" pitchFamily="34" charset="0"/>
                  </a:rPr>
                  <a:t>1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.4).</a:t>
                </a:r>
                <a:endParaRPr lang="ru-RU" dirty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960" y="35079"/>
                <a:ext cx="9014080" cy="1779654"/>
              </a:xfrm>
              <a:prstGeom prst="rect">
                <a:avLst/>
              </a:prstGeom>
              <a:blipFill>
                <a:blip r:embed="rId2"/>
                <a:stretch>
                  <a:fillRect l="-563" t="-709" r="-563" b="-49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814733"/>
            <a:ext cx="6768752" cy="269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588960" y="4653136"/>
                <a:ext cx="90140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Для моделирования таких источников поля слой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заменяют идеальной срединной поверхностью </a:t>
                </a:r>
                <a:r>
                  <a:rPr lang="en-US" i="1" dirty="0"/>
                  <a:t>S</a:t>
                </a:r>
                <a:r>
                  <a:rPr lang="ru-RU" i="1" dirty="0"/>
                  <a:t>,</a:t>
                </a:r>
                <a:r>
                  <a:rPr lang="ru-RU" b="1" i="1" dirty="0"/>
                  <a:t> </a:t>
                </a:r>
                <a:r>
                  <a:rPr lang="ru-RU" dirty="0"/>
                  <a:t>на которой</a:t>
                </a:r>
                <a:r>
                  <a:rPr lang="ru-RU" b="1" dirty="0"/>
                  <a:t> </a:t>
                </a:r>
                <a:r>
                  <a:rPr lang="ru-RU" dirty="0"/>
                  <a:t>заряды слоя распределяют с некоторой поверхностной плотностью</a:t>
                </a:r>
                <a:r>
                  <a:rPr lang="ru-RU" b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dirty="0"/>
                  <a:t>. Вычислим первичное поле, создаваемое заряженным слоем, используя формулу (1.56)</a:t>
                </a:r>
                <a:r>
                  <a:rPr lang="ru-RU" b="1" dirty="0"/>
                  <a:t> </a:t>
                </a:r>
                <a:r>
                  <a:rPr lang="ru-RU" dirty="0"/>
                  <a:t>и представляя дифференциал объёма в слое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в виде </a:t>
                </a:r>
                <a:r>
                  <a:rPr lang="en-US" i="1" dirty="0" err="1"/>
                  <a:t>dV</a:t>
                </a:r>
                <a:r>
                  <a:rPr lang="en-US" i="1" dirty="0"/>
                  <a:t>=</a:t>
                </a:r>
                <a:r>
                  <a:rPr lang="en-US" i="1" dirty="0" err="1"/>
                  <a:t>dSdh</a:t>
                </a:r>
                <a:r>
                  <a:rPr lang="en-US" i="1" dirty="0"/>
                  <a:t>,</a:t>
                </a:r>
                <a:r>
                  <a:rPr lang="ru-RU" dirty="0"/>
                  <a:t> где </a:t>
                </a:r>
                <a:r>
                  <a:rPr lang="en-US" i="1" dirty="0"/>
                  <a:t>h –</a:t>
                </a:r>
                <a:r>
                  <a:rPr lang="en-US" b="1" i="1" dirty="0"/>
                  <a:t> </a:t>
                </a:r>
                <a:r>
                  <a:rPr lang="ru-RU" b="1" i="1" dirty="0"/>
                  <a:t> </a:t>
                </a:r>
                <a:r>
                  <a:rPr lang="ru-RU" dirty="0"/>
                  <a:t>координата вдоль нормали к слою</a:t>
                </a:r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60" y="4653136"/>
                <a:ext cx="9014080" cy="1477328"/>
              </a:xfrm>
              <a:prstGeom prst="rect">
                <a:avLst/>
              </a:prstGeom>
              <a:blipFill>
                <a:blip r:embed="rId4"/>
                <a:stretch>
                  <a:fillRect l="-563" t="-847" r="-563"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50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9529"/>
            <a:ext cx="7416824" cy="124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1475456"/>
                <a:ext cx="878497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Введём плотность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  <a:cs typeface="Times New Roman" pitchFamily="18" charset="0"/>
                      </a:rPr>
                      <m:t>𝜎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𝑃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)∆</m:t>
                    </m:r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</m:oMath>
                </a14:m>
                <a:r>
                  <a:rPr lang="en-US" dirty="0">
                    <a:ea typeface="Times New Roman" pitchFamily="18" charset="0"/>
                    <a:cs typeface="Times New Roman" pitchFamily="18" charset="0"/>
                  </a:rPr>
                  <a:t>   c </a:t>
                </a:r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физической размерностью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/>
                        <a:ea typeface="Times New Roman" pitchFamily="18" charset="0"/>
                        <a:cs typeface="Times New Roman" pitchFamily="18" charset="0"/>
                      </a:rPr>
                      <m:t>=</m:t>
                    </m:r>
                    <m:r>
                      <a:rPr lang="ru-RU" i="1">
                        <a:latin typeface="Cambria Math"/>
                        <a:ea typeface="Times New Roman" pitchFamily="18" charset="0"/>
                        <a:cs typeface="Times New Roman" pitchFamily="18" charset="0"/>
                      </a:rPr>
                      <m:t>Кл/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  <a:cs typeface="Times New Roman" pitchFamily="18" charset="0"/>
                          </a:rPr>
                          <m:t>м</m:t>
                        </m:r>
                      </m:e>
                      <m:sup>
                        <m:r>
                          <a:rPr lang="ru-RU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>
                    <a:ea typeface="Times New Roman" pitchFamily="18" charset="0"/>
                    <a:cs typeface="Times New Roman" pitchFamily="18" charset="0"/>
                  </a:rPr>
                  <a:t>, тогда поле тонкого заряженного слоя моделируется интегралом   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475456"/>
                <a:ext cx="8784976" cy="646331"/>
              </a:xfrm>
              <a:prstGeom prst="rect">
                <a:avLst/>
              </a:prstGeom>
              <a:blipFill>
                <a:blip r:embed="rId3"/>
                <a:stretch>
                  <a:fillRect l="-433" t="-1923" r="-433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185988"/>
            <a:ext cx="3672409" cy="109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53992" y="2550820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(1.5</a:t>
            </a:r>
            <a:r>
              <a:rPr lang="ru-RU" dirty="0"/>
              <a:t>9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03512" y="3284984"/>
            <a:ext cx="481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ea typeface="Times New Roman" pitchFamily="18" charset="0"/>
                <a:cs typeface="Times New Roman" pitchFamily="18" charset="0"/>
              </a:rPr>
              <a:t>называемым </a:t>
            </a:r>
            <a:r>
              <a:rPr lang="ru-RU" i="1" dirty="0">
                <a:ea typeface="Times New Roman" pitchFamily="18" charset="0"/>
                <a:cs typeface="Times New Roman" pitchFamily="18" charset="0"/>
              </a:rPr>
              <a:t>потенциалом простого слоя</a:t>
            </a:r>
            <a:r>
              <a:rPr lang="ru-RU" dirty="0">
                <a:ea typeface="Times New Roman" pitchFamily="18" charset="0"/>
                <a:cs typeface="Times New Roman" pitchFamily="18" charset="0"/>
              </a:rPr>
              <a:t>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737111" y="3679287"/>
                <a:ext cx="875137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Когда электрические заряды источника распределены с плотностью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/>
                        <a:ea typeface="Cambria Math"/>
                      </a:rPr>
                      <m:t>𝜌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𝑄</m:t>
                    </m:r>
                    <m:r>
                      <a:rPr lang="ru-RU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dirty="0"/>
                  <a:t> внутри тонкого криволинейного цилиндра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ru-RU" dirty="0"/>
                  <a:t>с площадью</a:t>
                </a:r>
              </a:p>
              <a:p>
                <a:pPr algn="just"/>
                <a:r>
                  <a:rPr lang="ru-RU" dirty="0"/>
                  <a:t>поперечного сечения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i="1" cap="small" dirty="0"/>
                  <a:t>  </a:t>
                </a:r>
                <a:r>
                  <a:rPr lang="ru-RU" dirty="0"/>
                  <a:t>тогда при моделировании цилиндр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заменяется на срединную линию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</m:oMath>
                </a14:m>
                <a:r>
                  <a:rPr lang="ru-RU" dirty="0"/>
                  <a:t>, а заряды цилиндра распре­деляются вдоль линии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</m:oMath>
                </a14:m>
                <a:r>
                  <a:rPr lang="ru-RU" dirty="0"/>
                  <a:t> с линейной плотностью</a:t>
                </a:r>
                <a:r>
                  <a:rPr lang="ru-RU" b="1" i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i="1" cap="small" dirty="0"/>
                  <a:t> </a:t>
                </a:r>
                <a:r>
                  <a:rPr lang="ru-RU" dirty="0"/>
                  <a:t>(рис. 1.5).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11" y="3679287"/>
                <a:ext cx="8751377" cy="1477328"/>
              </a:xfrm>
              <a:prstGeom prst="rect">
                <a:avLst/>
              </a:prstGeom>
              <a:blipFill>
                <a:blip r:embed="rId5"/>
                <a:stretch>
                  <a:fillRect l="-580" t="-1709" r="-435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869161"/>
            <a:ext cx="3312368" cy="197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349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41304" y="116633"/>
            <a:ext cx="8964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В результате поле заряженной нити представляется в виде криволинейного интеграла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06" y="748875"/>
            <a:ext cx="8083089" cy="97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91394" y="91457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(1.60)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708306" y="1988841"/>
                <a:ext cx="8817584" cy="305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/>
                  <a:t>МОДЕЛИРОВАНИЕ ИСТОЧНИКОВ МАГНИТНОГО ПОЛЯ</a:t>
                </a:r>
              </a:p>
              <a:p>
                <a:pPr algn="ctr"/>
                <a:endParaRPr lang="ru-RU" dirty="0"/>
              </a:p>
              <a:p>
                <a:pPr indent="457200" algn="just"/>
                <a:r>
                  <a:rPr lang="ru-RU" dirty="0"/>
                  <a:t>Источником магнитного поля являются токи электрических зарядов. Распределение токов в пространстве моделируется с помощью плотности токов электрических зарядов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b="1" i="1" dirty="0"/>
                  <a:t>. </a:t>
                </a:r>
                <a:r>
                  <a:rPr lang="ru-RU" dirty="0"/>
                  <a:t>Для обеспечения стационарности магнитного поля предположим, что вектор-функция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 не зависит от времени </a:t>
                </a:r>
                <a:r>
                  <a:rPr lang="en-US" i="1" dirty="0"/>
                  <a:t>t</a:t>
                </a:r>
                <a:r>
                  <a:rPr lang="ru-RU" dirty="0"/>
                  <a:t>.</a:t>
                </a:r>
              </a:p>
              <a:p>
                <a:pPr indent="457200" algn="just"/>
                <a:r>
                  <a:rPr lang="ru-RU" i="1" dirty="0"/>
                  <a:t>Источник магнитного поля</a:t>
                </a:r>
                <a:r>
                  <a:rPr lang="ru-RU" dirty="0"/>
                  <a:t> –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ru-RU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i="1" dirty="0"/>
                  <a:t>,</a:t>
                </a:r>
                <a:r>
                  <a:rPr lang="ru-RU" b="1" i="1" dirty="0"/>
                  <a:t> </a:t>
                </a:r>
                <a:r>
                  <a:rPr lang="ru-RU" dirty="0"/>
                  <a:t>в которой распределены токи, т.е.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)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r>
                  <a:rPr lang="ru-RU" dirty="0"/>
                  <a:t>, если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ru-RU" dirty="0"/>
                  <a:t>, если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ℝ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 ∖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Будем также предполагать, что ли­нии тока векторного поля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b="1" i="1" dirty="0"/>
                  <a:t> </a:t>
                </a:r>
                <a:r>
                  <a:rPr lang="ru-RU" dirty="0"/>
                  <a:t>замкнуты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ru-RU" dirty="0"/>
                  <a:t>и поле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</m:oMath>
                </a14:m>
                <a:r>
                  <a:rPr lang="en-US" b="1" i="1" baseline="30000" dirty="0"/>
                  <a:t> </a:t>
                </a:r>
                <a:r>
                  <a:rPr lang="ru-RU" dirty="0"/>
                  <a:t>касательно к граничной поверхности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dirty="0"/>
                  <a:t> т.е.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e>
                            </m:acc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ст</m:t>
                            </m:r>
                          </m:sup>
                        </m:s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=0</m:t>
                    </m:r>
                  </m:oMath>
                </a14:m>
                <a:r>
                  <a:rPr lang="en-US" b="1" i="1" dirty="0"/>
                  <a:t> </a:t>
                </a:r>
                <a:r>
                  <a:rPr lang="ru-RU" b="1" i="1" dirty="0"/>
                  <a:t> </a:t>
                </a: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b="1" i="1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06" y="1988841"/>
                <a:ext cx="8817584" cy="3058081"/>
              </a:xfrm>
              <a:prstGeom prst="rect">
                <a:avLst/>
              </a:prstGeom>
              <a:blipFill>
                <a:blip r:embed="rId3"/>
                <a:stretch>
                  <a:fillRect l="-576" t="-830" r="-432" b="-1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742020" y="5046921"/>
                <a:ext cx="8416622" cy="1016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Токи, распределенные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i="1" dirty="0"/>
                  <a:t>, </a:t>
                </a:r>
                <a:r>
                  <a:rPr lang="ru-RU" dirty="0"/>
                  <a:t>создают во внешней области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и внутри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первичное магнитное поле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которое выражается через векторный потенциал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помощью формулы</a:t>
                </a: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20" y="5046921"/>
                <a:ext cx="8416622" cy="1016240"/>
              </a:xfrm>
              <a:prstGeom prst="rect">
                <a:avLst/>
              </a:prstGeom>
              <a:blipFill>
                <a:blip r:embed="rId4"/>
                <a:stretch>
                  <a:fillRect l="-602" t="-1235" r="-602"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30" y="6041729"/>
            <a:ext cx="2088232" cy="770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766955" y="624254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437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779"/>
                <a:ext cx="9001890" cy="681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Векторный потенциал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в однородной среде с магнитной проницаемостью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𝑐𝑜𝑛𝑠𝑡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 </a:t>
                </a:r>
                <a:r>
                  <a:rPr lang="ru-RU" dirty="0"/>
                  <a:t>удовлетворяет векторному уравнению Пуассона (1.37):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779"/>
                <a:ext cx="9001890" cy="681790"/>
              </a:xfrm>
              <a:prstGeom prst="rect">
                <a:avLst/>
              </a:prstGeom>
              <a:blipFill>
                <a:blip r:embed="rId2"/>
                <a:stretch>
                  <a:fillRect t="-7407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682569"/>
            <a:ext cx="2952328" cy="65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791394" y="91457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</a:t>
            </a:r>
            <a:r>
              <a:rPr lang="ru-RU" dirty="0"/>
              <a:t>2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631504" y="1340769"/>
                <a:ext cx="8894386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Уравнение (1.62)</a:t>
                </a:r>
                <a:r>
                  <a:rPr lang="ru-RU" b="1" dirty="0"/>
                  <a:t> </a:t>
                </a:r>
                <a:r>
                  <a:rPr lang="ru-RU" dirty="0"/>
                  <a:t>эквивалентно 3-м скалярным уравнениям вида (1.55)</a:t>
                </a:r>
                <a:r>
                  <a:rPr lang="ru-RU" b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b="1" dirty="0"/>
                  <a:t> 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 </a:t>
                </a:r>
                <a:r>
                  <a:rPr lang="ru-RU" dirty="0"/>
                  <a:t>которые</a:t>
                </a:r>
                <a:r>
                  <a:rPr lang="en-US" dirty="0"/>
                  <a:t> </a:t>
                </a:r>
                <a:r>
                  <a:rPr lang="ru-RU" dirty="0"/>
                  <a:t>решим, используя формулу (1.56).</a:t>
                </a:r>
                <a:r>
                  <a:rPr lang="ru-RU" b="1" dirty="0"/>
                  <a:t> </a:t>
                </a:r>
                <a:r>
                  <a:rPr lang="ru-RU" dirty="0"/>
                  <a:t>Тогда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340769"/>
                <a:ext cx="8894386" cy="668260"/>
              </a:xfrm>
              <a:prstGeom prst="rect">
                <a:avLst/>
              </a:prstGeom>
              <a:blipFill>
                <a:blip r:embed="rId4"/>
                <a:stretch>
                  <a:fillRect t="-3774" b="-113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76" y="3922190"/>
            <a:ext cx="4536504" cy="109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32" y="2019854"/>
            <a:ext cx="3520792" cy="112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9791394" y="239574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(1.63)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631504" y="3429000"/>
                <a:ext cx="88943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Подставляя в (1.61),</a:t>
                </a:r>
                <a:r>
                  <a:rPr lang="ru-RU" b="1" dirty="0"/>
                  <a:t> </a:t>
                </a:r>
                <a:r>
                  <a:rPr lang="ru-RU" dirty="0"/>
                  <a:t>вычислим магнитное поле, порожденное источником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: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9000"/>
                <a:ext cx="8894386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9791394" y="428301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(1.64)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1631504" y="5301208"/>
                <a:ext cx="8894386" cy="436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𝑄𝑀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𝜉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301208"/>
                <a:ext cx="8894386" cy="436210"/>
              </a:xfrm>
              <a:prstGeom prst="rect">
                <a:avLst/>
              </a:prstGeom>
              <a:blipFill>
                <a:blip r:embed="rId8"/>
                <a:stretch>
                  <a:fillRect l="-427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007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332656"/>
            <a:ext cx="518457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7968208" y="1484785"/>
                <a:ext cx="259228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Область источника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− </m:t>
                    </m:r>
                  </m:oMath>
                </a14:m>
                <a:r>
                  <a:rPr lang="ru-RU" dirty="0"/>
                  <a:t>тонкий цилиндрический замкнутый провод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1484785"/>
                <a:ext cx="2592288" cy="1200329"/>
              </a:xfrm>
              <a:prstGeom prst="rect">
                <a:avLst/>
              </a:prstGeom>
              <a:blipFill>
                <a:blip r:embed="rId3"/>
                <a:stretch>
                  <a:fillRect l="-1456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631504" y="3501008"/>
                <a:ext cx="878497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Построим более простую модель провода с током, считая провод достаточно тонким. Для этого в интеграле (1.63)</a:t>
                </a:r>
                <a:r>
                  <a:rPr lang="ru-RU" b="1" dirty="0"/>
                  <a:t> </a:t>
                </a:r>
                <a:r>
                  <a:rPr lang="ru-RU" dirty="0"/>
                  <a:t>дифференциал объема в проводе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представим в виде </a:t>
                </a:r>
                <a:r>
                  <a:rPr lang="en-US" i="1" dirty="0" err="1">
                    <a:latin typeface="Cambria" pitchFamily="18" charset="0"/>
                  </a:rPr>
                  <a:t>dV</a:t>
                </a:r>
                <a:r>
                  <a:rPr lang="ru-RU" i="1" dirty="0">
                    <a:latin typeface="Cambria" pitchFamily="18" charset="0"/>
                  </a:rPr>
                  <a:t> = </a:t>
                </a:r>
                <a:r>
                  <a:rPr lang="en-US" i="1" dirty="0" err="1">
                    <a:latin typeface="Cambria" pitchFamily="18" charset="0"/>
                  </a:rPr>
                  <a:t>dS</a:t>
                </a:r>
                <a:r>
                  <a:rPr lang="en-US" i="1" dirty="0">
                    <a:latin typeface="Cambria" pitchFamily="18" charset="0"/>
                  </a:rPr>
                  <a:t> dl</a:t>
                </a:r>
                <a:r>
                  <a:rPr lang="ru-RU" dirty="0"/>
                  <a:t>, где </a:t>
                </a:r>
                <a:r>
                  <a:rPr lang="en-US" i="1" dirty="0">
                    <a:latin typeface="Cambria" pitchFamily="18" charset="0"/>
                  </a:rPr>
                  <a:t>dl</a:t>
                </a:r>
                <a:r>
                  <a:rPr lang="en-US" i="1" dirty="0"/>
                  <a:t> </a:t>
                </a:r>
                <a:r>
                  <a:rPr lang="ru-RU" i="1" dirty="0"/>
                  <a:t>– </a:t>
                </a:r>
                <a:r>
                  <a:rPr lang="ru-RU" dirty="0"/>
                  <a:t>дифференциал длины дуги срединной линии </a:t>
                </a:r>
                <a:r>
                  <a:rPr lang="en-US" i="1" dirty="0">
                    <a:latin typeface="Cambria" pitchFamily="18" charset="0"/>
                  </a:rPr>
                  <a:t>l</a:t>
                </a:r>
                <a:r>
                  <a:rPr lang="ru-RU" dirty="0"/>
                  <a:t> провода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i="1" dirty="0"/>
                  <a:t>, </a:t>
                </a:r>
                <a:r>
                  <a:rPr lang="en-US" i="1" dirty="0" err="1"/>
                  <a:t>dS</a:t>
                </a:r>
                <a:r>
                  <a:rPr lang="ru-RU" i="1" dirty="0"/>
                  <a:t> –</a:t>
                </a:r>
                <a:r>
                  <a:rPr lang="en-US" i="1" dirty="0"/>
                  <a:t> </a:t>
                </a:r>
                <a:r>
                  <a:rPr lang="ru-RU" i="1" dirty="0"/>
                  <a:t> </a:t>
                </a:r>
                <a:r>
                  <a:rPr lang="ru-RU" dirty="0"/>
                  <a:t>дифференциал поперечного сечения провода. Преобразуем объемный интеграл (1.63), переходя к криволиней­ному интегралу с помощью теоремы о среднем:</a:t>
                </a: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501008"/>
                <a:ext cx="8784976" cy="1477328"/>
              </a:xfrm>
              <a:prstGeom prst="rect">
                <a:avLst/>
              </a:prstGeom>
              <a:blipFill>
                <a:blip r:embed="rId4"/>
                <a:stretch>
                  <a:fillRect l="-433" t="-2586" r="-577" b="-5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978336"/>
            <a:ext cx="7560840" cy="104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546239" y="6211669"/>
            <a:ext cx="8870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где |</a:t>
            </a:r>
            <a:r>
              <a:rPr lang="en-US" i="1" dirty="0"/>
              <a:t>S</a:t>
            </a:r>
            <a:r>
              <a:rPr lang="ru-RU" i="1" baseline="-25000" dirty="0"/>
              <a:t>0</a:t>
            </a:r>
            <a:r>
              <a:rPr lang="ru-RU" i="1" dirty="0"/>
              <a:t>(</a:t>
            </a:r>
            <a:r>
              <a:rPr lang="en-US" i="1" dirty="0"/>
              <a:t>P</a:t>
            </a:r>
            <a:r>
              <a:rPr lang="ru-RU" i="1" dirty="0"/>
              <a:t>)</a:t>
            </a:r>
            <a:r>
              <a:rPr lang="ru-RU" dirty="0"/>
              <a:t>| </a:t>
            </a:r>
            <a:r>
              <a:rPr lang="en-US" dirty="0"/>
              <a:t>–  </a:t>
            </a:r>
            <a:r>
              <a:rPr lang="ru-RU" dirty="0"/>
              <a:t>площадь поперечного сечения в точке </a:t>
            </a:r>
            <a:r>
              <a:rPr lang="ru-RU" i="1" dirty="0"/>
              <a:t>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48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25108"/>
                <a:ext cx="8964488" cy="1337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Введем единичный вектор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, касательный к линии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i="1">
                        <a:latin typeface="Cambria Math"/>
                      </a:rPr>
                      <m:t>  </m:t>
                    </m:r>
                  </m:oMath>
                </a14:m>
                <a:r>
                  <a:rPr lang="ru-RU" dirty="0"/>
                  <a:t>в точке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𝑙</m:t>
                    </m:r>
                  </m:oMath>
                </a14:m>
                <a:r>
                  <a:rPr lang="ru-RU" b="1" i="1" dirty="0"/>
                  <a:t>.</a:t>
                </a:r>
                <a:r>
                  <a:rPr lang="en-US" b="1" i="1" dirty="0"/>
                  <a:t> </a:t>
                </a:r>
                <a:r>
                  <a:rPr lang="ru-RU" dirty="0"/>
                  <a:t>Тогда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ru-RU" i="1">
                            <a:latin typeface="Cambria Math"/>
                          </a:rPr>
                          <m:t>ст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i="1" dirty="0"/>
                  <a:t>,</a:t>
                </a:r>
                <a:r>
                  <a:rPr lang="ru-RU" b="1" i="1" dirty="0"/>
                  <a:t> </a:t>
                </a:r>
                <a:r>
                  <a:rPr lang="ru-RU" dirty="0"/>
                  <a:t>где </a:t>
                </a:r>
                <a:r>
                  <a:rPr lang="en-US" i="1" dirty="0">
                    <a:latin typeface="Cambria" pitchFamily="18" charset="0"/>
                  </a:rPr>
                  <a:t>I </a:t>
                </a:r>
                <a:r>
                  <a:rPr lang="ru-RU" i="1" dirty="0">
                    <a:latin typeface="Cambria" pitchFamily="18" charset="0"/>
                  </a:rPr>
                  <a:t>– </a:t>
                </a:r>
                <a:r>
                  <a:rPr lang="ru-RU" dirty="0"/>
                  <a:t>полный ток в проводе </a:t>
                </a:r>
                <a:r>
                  <a:rPr lang="ru-RU" i="1" dirty="0"/>
                  <a:t>(сила тока).</a:t>
                </a:r>
                <a:r>
                  <a:rPr lang="ru-RU" b="1" i="1" dirty="0"/>
                  <a:t> </a:t>
                </a:r>
                <a:r>
                  <a:rPr lang="ru-RU" dirty="0"/>
                  <a:t>Физическая размерность [</a:t>
                </a:r>
                <a:r>
                  <a:rPr lang="en-US" i="1" dirty="0">
                    <a:latin typeface="Cambria" pitchFamily="18" charset="0"/>
                  </a:rPr>
                  <a:t>I</a:t>
                </a:r>
                <a:r>
                  <a:rPr lang="ru-RU" dirty="0"/>
                  <a:t>] = </a:t>
                </a:r>
                <a:r>
                  <a:rPr lang="ru-RU" i="1" dirty="0"/>
                  <a:t>А.</a:t>
                </a:r>
                <a:endParaRPr lang="ru-RU" dirty="0"/>
              </a:p>
              <a:p>
                <a:pPr indent="457200" algn="just"/>
                <a:r>
                  <a:rPr lang="ru-RU" dirty="0"/>
                  <a:t>В результате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08"/>
                <a:ext cx="8964488" cy="1337802"/>
              </a:xfrm>
              <a:prstGeom prst="rect">
                <a:avLst/>
              </a:prstGeom>
              <a:blipFill>
                <a:blip r:embed="rId2"/>
                <a:stretch>
                  <a:fillRect l="-567" t="-1887" r="-425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44" y="1362910"/>
            <a:ext cx="7200800" cy="98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933504" y="1486563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</a:t>
            </a:r>
            <a:r>
              <a:rPr lang="ru-RU" dirty="0"/>
              <a:t>5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31505" y="2492896"/>
            <a:ext cx="8856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 ПРЕДСТАВЛЕНИЕ ПОЛЕЙ ЭЛЕМЕНТАРНЫХ ИСТОЧНИКОВ </a:t>
            </a:r>
          </a:p>
          <a:p>
            <a:pPr algn="ctr"/>
            <a:r>
              <a:rPr lang="ru-RU" b="1" dirty="0"/>
              <a:t>ЧЕРЕЗ СФЕРИЧЕСКИЕ ФУНКЦИИ</a:t>
            </a:r>
          </a:p>
          <a:p>
            <a:pPr algn="ctr"/>
            <a:endParaRPr lang="ru-RU" dirty="0"/>
          </a:p>
          <a:p>
            <a:pPr indent="457200" algn="just"/>
            <a:r>
              <a:rPr lang="ru-RU" dirty="0"/>
              <a:t>Под </a:t>
            </a:r>
            <a:r>
              <a:rPr lang="ru-RU" i="1" u="sng" dirty="0"/>
              <a:t>элементарными источниками</a:t>
            </a:r>
            <a:r>
              <a:rPr lang="ru-RU" dirty="0"/>
              <a:t> электрических или магнитных полей будем понимать источники </a:t>
            </a:r>
            <a:r>
              <a:rPr lang="en-US" i="1" dirty="0"/>
              <a:t>D</a:t>
            </a:r>
            <a:r>
              <a:rPr lang="ru-RU" i="1" baseline="-25000" dirty="0"/>
              <a:t>0</a:t>
            </a:r>
            <a:r>
              <a:rPr lang="ru-RU" b="1" i="1" baseline="-25000" dirty="0"/>
              <a:t> </a:t>
            </a:r>
            <a:r>
              <a:rPr lang="ru-RU" i="1" dirty="0"/>
              <a:t>,</a:t>
            </a:r>
            <a:r>
              <a:rPr lang="ru-RU" b="1" i="1" dirty="0"/>
              <a:t> </a:t>
            </a:r>
            <a:r>
              <a:rPr lang="ru-RU" dirty="0"/>
              <a:t>которые имеют наиболее простую геометрическую форму: точка, отрезок прямой, окружность.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77752" y="4277738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i="1" u="sng" dirty="0"/>
              <a:t>Электрический потенциал точечного заряда.</a:t>
            </a:r>
            <a:r>
              <a:rPr lang="ru-RU" b="1" dirty="0"/>
              <a:t> </a:t>
            </a:r>
            <a:r>
              <a:rPr lang="ru-RU" dirty="0"/>
              <a:t>Поместим на оси </a:t>
            </a:r>
            <a:r>
              <a:rPr lang="en-US" i="1" dirty="0"/>
              <a:t>Oz</a:t>
            </a:r>
            <a:r>
              <a:rPr lang="en-US" b="1" i="1" dirty="0"/>
              <a:t> </a:t>
            </a:r>
            <a:r>
              <a:rPr lang="ru-RU" dirty="0"/>
              <a:t>в точке </a:t>
            </a:r>
            <a:r>
              <a:rPr lang="en-US" i="1" dirty="0"/>
              <a:t>O</a:t>
            </a:r>
            <a:r>
              <a:rPr lang="ru-RU" i="1" baseline="-25000" dirty="0" err="1"/>
              <a:t>1</a:t>
            </a:r>
            <a:r>
              <a:rPr lang="en-US" b="1" i="1" dirty="0"/>
              <a:t> </a:t>
            </a:r>
            <a:r>
              <a:rPr lang="ru-RU" dirty="0"/>
              <a:t>с координатами (0, 0, </a:t>
            </a:r>
            <a:r>
              <a:rPr lang="en-US" i="1" dirty="0"/>
              <a:t>a</a:t>
            </a:r>
            <a:r>
              <a:rPr lang="ru-RU" dirty="0"/>
              <a:t>), </a:t>
            </a:r>
            <a:r>
              <a:rPr lang="en-US" dirty="0"/>
              <a:t> </a:t>
            </a:r>
            <a:r>
              <a:rPr lang="en-US" i="1" dirty="0"/>
              <a:t>a </a:t>
            </a:r>
            <a:r>
              <a:rPr lang="ru-RU" i="1" dirty="0"/>
              <a:t>&gt; </a:t>
            </a:r>
            <a:r>
              <a:rPr lang="ru-RU" dirty="0"/>
              <a:t>0</a:t>
            </a:r>
            <a:r>
              <a:rPr lang="en-US" dirty="0"/>
              <a:t>,</a:t>
            </a:r>
            <a:r>
              <a:rPr lang="ru-RU" dirty="0"/>
              <a:t> заряд </a:t>
            </a:r>
            <a:r>
              <a:rPr lang="en-US" i="1" dirty="0"/>
              <a:t>q</a:t>
            </a:r>
            <a:r>
              <a:rPr lang="ru-RU" b="1" i="1" dirty="0"/>
              <a:t>. </a:t>
            </a:r>
            <a:r>
              <a:rPr lang="ru-RU" dirty="0"/>
              <a:t>Вокруг заряда образуется электрическое поле с потенциалом (1.58):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5301208"/>
            <a:ext cx="639096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268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504" y="116632"/>
                <a:ext cx="885698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Введем декартову систему координат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осями, параллель­ными осям си</a:t>
                </a:r>
                <a:r>
                  <a:rPr lang="en-US" dirty="0"/>
                  <a:t>c</a:t>
                </a:r>
                <a:r>
                  <a:rPr lang="ru-RU" dirty="0"/>
                  <a:t>темы координат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𝑂𝑥𝑦𝑧</m:t>
                    </m:r>
                  </m:oMath>
                </a14:m>
                <a:r>
                  <a:rPr lang="ru-RU" b="1" i="1" dirty="0"/>
                  <a:t>. </a:t>
                </a:r>
                <a:r>
                  <a:rPr lang="ru-RU" dirty="0"/>
                  <a:t>С двумя системами координат свяжем сферические координаты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</a:t>
                </a:r>
                <a:r>
                  <a:rPr lang="en-US" dirty="0"/>
                  <a:t>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соответственно</a:t>
                </a:r>
                <a:r>
                  <a:rPr lang="en-US" dirty="0"/>
                  <a:t> (</a:t>
                </a:r>
                <a:r>
                  <a:rPr lang="ru-RU" dirty="0"/>
                  <a:t>рис 1.7</a:t>
                </a:r>
                <a:r>
                  <a:rPr lang="en-US" dirty="0"/>
                  <a:t>)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16632"/>
                <a:ext cx="8856984" cy="923330"/>
              </a:xfrm>
              <a:prstGeom prst="rect">
                <a:avLst/>
              </a:prstGeom>
              <a:blipFill>
                <a:blip r:embed="rId2"/>
                <a:stretch>
                  <a:fillRect l="-429" t="-1351" r="-429" b="-8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196752"/>
            <a:ext cx="554461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08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116633"/>
            <a:ext cx="892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Воспользуемся теоремой сложения, связывающей решения уравнения Лапласа (1.49), (1.50) в сдвинутых относительно друг друга системах сферических координат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762963"/>
            <a:ext cx="8928992" cy="100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47528" y="1988840"/>
            <a:ext cx="409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  </a:t>
            </a:r>
            <a:r>
              <a:rPr lang="en-US" i="1" dirty="0"/>
              <a:t>k=0, m=0, </a:t>
            </a:r>
            <a:r>
              <a:rPr lang="ru-RU" dirty="0"/>
              <a:t>получим представление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4" y="2345952"/>
            <a:ext cx="763284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933504" y="262933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</a:t>
            </a:r>
            <a:r>
              <a:rPr lang="ru-RU" dirty="0"/>
              <a:t>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67270" y="3463453"/>
            <a:ext cx="530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Используя теорему сложения, получим разложение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832785"/>
            <a:ext cx="7653928" cy="103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951571" y="4894454"/>
                <a:ext cx="83491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 случае, если заряд 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находится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 0, 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имеем разложение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571" y="4894454"/>
                <a:ext cx="8349181" cy="369332"/>
              </a:xfrm>
              <a:prstGeom prst="rect">
                <a:avLst/>
              </a:prstGeom>
              <a:blipFill>
                <a:blip r:embed="rId5"/>
                <a:stretch>
                  <a:fillRect l="-608" t="-3333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48" y="5233373"/>
            <a:ext cx="6484346" cy="11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9826000" y="564348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</a:t>
            </a:r>
            <a:r>
              <a:rPr lang="ru-RU" dirty="0"/>
              <a:t>7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71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58999" y="0"/>
            <a:ext cx="6389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/>
              <a:t>Электрический потенциал заряженной прямолинейной нити.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03512" y="369333"/>
                <a:ext cx="88569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Расположим на оси </a:t>
                </a:r>
                <a:r>
                  <a:rPr lang="en-US" i="1" dirty="0"/>
                  <a:t>Oz</a:t>
                </a:r>
                <a:r>
                  <a:rPr lang="en-US" dirty="0"/>
                  <a:t> </a:t>
                </a:r>
                <a:r>
                  <a:rPr lang="ru-RU" dirty="0"/>
                  <a:t>отрезок нити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&gt;0,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заряженной с линейной плотностью  зарядов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Пусть на нити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</m:oMath>
                </a14:m>
                <a:r>
                  <a:rPr lang="ru-RU" dirty="0"/>
                  <a:t> лежит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0, 0, 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Тогда координата точки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:r>
                  <a:rPr lang="ru-RU" dirty="0"/>
                  <a:t>изменяется в пределах</a:t>
                </a:r>
                <a:r>
                  <a:rPr lang="en-US" dirty="0"/>
                  <a:t>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рис 1.7</a:t>
                </a:r>
                <a:r>
                  <a:rPr lang="en-US" dirty="0"/>
                  <a:t>)</a:t>
                </a:r>
                <a:r>
                  <a:rPr lang="ru-RU" dirty="0"/>
                  <a:t>. Потенциал заряженной нити выражается через интеграл (1.60):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369333"/>
                <a:ext cx="8856984" cy="1200329"/>
              </a:xfrm>
              <a:prstGeom prst="rect">
                <a:avLst/>
              </a:prstGeom>
              <a:blipFill>
                <a:blip r:embed="rId2"/>
                <a:stretch>
                  <a:fillRect l="-429" t="-2083" r="-429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13" y="1569660"/>
            <a:ext cx="8408791" cy="106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933504" y="191861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</a:t>
            </a:r>
            <a:r>
              <a:rPr lang="ru-RU" dirty="0"/>
              <a:t>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669128" y="2675967"/>
                <a:ext cx="88913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Представим потенциал (1.68) через сферические функции (1.49) в системе координат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</m:t>
                    </m:r>
                    <m:r>
                      <a:rPr lang="en-US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ru-RU" dirty="0"/>
                  <a:t>. Подставляя ряд (1</a:t>
                </a:r>
                <a:r>
                  <a:rPr lang="en-US" dirty="0"/>
                  <a:t>.</a:t>
                </a:r>
                <a:r>
                  <a:rPr lang="ru-RU" dirty="0"/>
                  <a:t>66) в (1.68), получим разложение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28" y="2675967"/>
                <a:ext cx="8891368" cy="646331"/>
              </a:xfrm>
              <a:prstGeom prst="rect">
                <a:avLst/>
              </a:prstGeom>
              <a:blipFill>
                <a:blip r:embed="rId4"/>
                <a:stretch>
                  <a:fillRect l="-427" t="-3846" r="-427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22298"/>
            <a:ext cx="7655610" cy="111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967064" y="361366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(1.69)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1781751" y="4653136"/>
                <a:ext cx="8778745" cy="121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Когда заряд </a:t>
                </a:r>
                <a:r>
                  <a:rPr lang="en-US" i="1" dirty="0"/>
                  <a:t>q</a:t>
                </a:r>
                <a:r>
                  <a:rPr lang="en-US" dirty="0"/>
                  <a:t> </a:t>
                </a:r>
                <a:r>
                  <a:rPr lang="ru-RU" dirty="0"/>
                  <a:t>распределен на нити равномерно, т</a:t>
                </a:r>
                <a:r>
                  <a:rPr lang="en-US" dirty="0"/>
                  <a:t>. </a:t>
                </a:r>
                <a:r>
                  <a:rPr lang="ru-RU" dirty="0"/>
                  <a:t>е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/(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 – </a:t>
                </a:r>
                <a:r>
                  <a:rPr lang="en-US" i="1" dirty="0" err="1"/>
                  <a:t>const</a:t>
                </a:r>
                <a:r>
                  <a:rPr lang="en-US" i="1" dirty="0"/>
                  <a:t>, </a:t>
                </a:r>
                <a:r>
                  <a:rPr lang="ru-RU" dirty="0"/>
                  <a:t>тогда коэффициенты разложения (1.69) вычисляются 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𝜏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𝜋𝜀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𝑙𝑛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𝜏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𝜋𝜀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≥1.</m:t>
                    </m:r>
                    <m:r>
                      <a:rPr lang="ru-RU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r>
                  <a:rPr lang="ru-RU" dirty="0"/>
                  <a:t>Имеется также разложение</a:t>
                </a: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51" y="4653136"/>
                <a:ext cx="8778745" cy="1211550"/>
              </a:xfrm>
              <a:prstGeom prst="rect">
                <a:avLst/>
              </a:prstGeom>
              <a:blipFill>
                <a:blip r:embed="rId6"/>
                <a:stretch>
                  <a:fillRect l="-433" t="-1031" r="-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5864685"/>
            <a:ext cx="7992887" cy="99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47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11663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Для </a:t>
            </a:r>
            <a:r>
              <a:rPr lang="ru-RU" b="1" dirty="0"/>
              <a:t>аналитических моделей</a:t>
            </a:r>
            <a:r>
              <a:rPr lang="ru-RU" dirty="0"/>
              <a:t> характерно применение функциональных, дифференциальных, интегральных и других соотношений и урав­нений для описания изучаемого объекта с использованием методов непрерывной математики.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57725" y="1039962"/>
            <a:ext cx="87587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dirty="0"/>
              <a:t>Дискретные модели,</a:t>
            </a:r>
            <a:r>
              <a:rPr lang="ru-RU" dirty="0"/>
              <a:t> как правило, основы­ваются на использовании алгоритмов дискретной математики, формальной логики и вычислительных процедур для исследовании параметров объекта. </a:t>
            </a:r>
          </a:p>
          <a:p>
            <a:pPr indent="457200" algn="just"/>
            <a:r>
              <a:rPr lang="ru-RU" b="1" dirty="0"/>
              <a:t>Стохастические модели</a:t>
            </a:r>
            <a:r>
              <a:rPr lang="ru-RU" dirty="0"/>
              <a:t> используются, когда параметры объекта испытывают многочисленные внутренние и внешние влияния, не подчиняются детерминированным закономерностям и рассматриваются как случайные величины.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775520" y="279150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dirty="0"/>
              <a:t>Высокие технологии</a:t>
            </a:r>
            <a:r>
              <a:rPr lang="ru-RU" dirty="0"/>
              <a:t> представляют собой сочетание математических, информационных и компьютерных моделей. Основным признаком высоких технологий является информационное взаимодействие модели с моделируемым объектом в реальном режиме времени с использованием датчиков, измерительной техники и линий связи, поставляющих информацию с функционирующего объекта.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75520" y="4437112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u="sng" dirty="0"/>
              <a:t>Классификация моделей по применяемому математическому аппарату:</a:t>
            </a:r>
          </a:p>
          <a:p>
            <a:pPr algn="just"/>
            <a:r>
              <a:rPr lang="ru-RU" dirty="0"/>
              <a:t>алгебраические, дифференциальные, интегральные, стохас­тические, вероятностные, дискретные, логические и др.</a:t>
            </a:r>
          </a:p>
        </p:txBody>
      </p:sp>
    </p:spTree>
    <p:extLst>
      <p:ext uri="{BB962C8B-B14F-4D97-AF65-F5344CB8AC3E}">
        <p14:creationId xmlns:p14="http://schemas.microsoft.com/office/powerpoint/2010/main" val="2539637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75520" y="3914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Электрический потенциал заряженной круговой нити.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75520" y="408481"/>
                <a:ext cx="85689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Рассмотрим равномерно заряженную нить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ru-RU" dirty="0"/>
                  <a:t> представляющую собой окружность радиуса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описанную вокруг оси </a:t>
                </a:r>
                <a:r>
                  <a:rPr lang="en-US" i="1" dirty="0"/>
                  <a:t>Oz </a:t>
                </a:r>
                <a:r>
                  <a:rPr lang="ru-RU" dirty="0"/>
                  <a:t>и лежащую на плоскости </a:t>
                </a:r>
                <a:r>
                  <a:rPr lang="en-US" i="1" dirty="0"/>
                  <a:t>z=</a:t>
                </a:r>
                <a:r>
                  <a:rPr lang="ru-RU" i="1" dirty="0"/>
                  <a:t>-а </a:t>
                </a:r>
                <a:r>
                  <a:rPr lang="ru-RU" dirty="0"/>
                  <a:t>(рис. 1.8). Будем считать, что заряд </a:t>
                </a:r>
                <a:r>
                  <a:rPr lang="en-US" i="1" dirty="0"/>
                  <a:t>q </a:t>
                </a:r>
                <a:r>
                  <a:rPr lang="ru-RU" dirty="0"/>
                  <a:t>равномерно распределен на окружности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ru-RU">
                        <a:latin typeface="Cambria Math"/>
                      </a:rPr>
                      <m:t>, </m:t>
                    </m:r>
                  </m:oMath>
                </a14:m>
                <a:r>
                  <a:rPr lang="ru-RU" dirty="0"/>
                  <a:t>т.е. линейная плотность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/2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– </a:t>
                </a:r>
                <a:r>
                  <a:rPr lang="en-US" i="1" dirty="0"/>
                  <a:t>const</a:t>
                </a:r>
                <a:r>
                  <a:rPr lang="en-US" dirty="0"/>
                  <a:t>. </a:t>
                </a:r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8481"/>
                <a:ext cx="8568952" cy="1200329"/>
              </a:xfrm>
              <a:prstGeom prst="rect">
                <a:avLst/>
              </a:prstGeom>
              <a:blipFill>
                <a:blip r:embed="rId2"/>
                <a:stretch>
                  <a:fillRect l="-592" t="-1042" r="-444"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608808"/>
            <a:ext cx="5472608" cy="491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043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0"/>
                <a:ext cx="874846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Вводя на окружности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</m:oMath>
                </a14:m>
                <a:r>
                  <a:rPr lang="ru-RU" dirty="0"/>
                  <a:t> угол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ru-RU" dirty="0"/>
                  <a:t>, используя формулу (1.60) и соответствующую теорему сложения, получим разложение потенциала заряженной круговой нити по сферическим функциям в системе координат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</m:t>
                    </m:r>
                    <m:r>
                      <a:rPr lang="en-US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ru-RU" i="1" dirty="0"/>
                  <a:t>: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0"/>
                <a:ext cx="8748464" cy="923330"/>
              </a:xfrm>
              <a:prstGeom prst="rect">
                <a:avLst/>
              </a:prstGeom>
              <a:blipFill>
                <a:blip r:embed="rId2"/>
                <a:stretch>
                  <a:fillRect l="-581" t="-1370" r="-435" b="-8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923330"/>
            <a:ext cx="7560840" cy="214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830072" y="2348880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(1.70)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68639" y="3611296"/>
            <a:ext cx="54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где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359096"/>
            <a:ext cx="6840760" cy="83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668639" y="4405590"/>
            <a:ext cx="415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just"/>
            <a:r>
              <a:rPr lang="ru-RU" dirty="0"/>
              <a:t>Также можно получить разложение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48" y="4980384"/>
            <a:ext cx="813376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985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07621" y="187873"/>
            <a:ext cx="5096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Магнитный потенциал круговой нити с током.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703512" y="585337"/>
                <a:ext cx="8424936" cy="125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Рассмотрим нить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</m:oMath>
                </a14:m>
                <a:r>
                  <a:rPr lang="ru-RU" dirty="0"/>
                  <a:t>, представляющую собой окружность радиуса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(рис. 1.8), вдоль которой против часовой стрелки течет полный ток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𝐼</m:t>
                    </m:r>
                  </m:oMath>
                </a14:m>
                <a:r>
                  <a:rPr lang="ru-RU" dirty="0"/>
                  <a:t>. Вокруг нити с током образуется магнитное поле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ru-RU" dirty="0"/>
                  <a:t> скалярный магнитный потенциал которого определяется разложением в системе координат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</m:t>
                    </m:r>
                    <m:r>
                      <a:rPr lang="en-US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dirty="0"/>
                  <a:t>:</a:t>
                </a:r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85337"/>
                <a:ext cx="8424936" cy="1259640"/>
              </a:xfrm>
              <a:prstGeom prst="rect">
                <a:avLst/>
              </a:prstGeom>
              <a:blipFill>
                <a:blip r:embed="rId2"/>
                <a:stretch>
                  <a:fillRect l="-451" t="-1000" r="-451"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033588"/>
            <a:ext cx="8784976" cy="254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703512" y="5013176"/>
                <a:ext cx="4433906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а поле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определяется из формулы (1.34).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013176"/>
                <a:ext cx="4433906" cy="402931"/>
              </a:xfrm>
              <a:prstGeom prst="rect">
                <a:avLst/>
              </a:prstGeom>
              <a:blipFill>
                <a:blip r:embed="rId4"/>
                <a:stretch>
                  <a:fillRect l="-85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834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9536" y="0"/>
            <a:ext cx="8496944" cy="576064"/>
          </a:xfrm>
        </p:spPr>
        <p:txBody>
          <a:bodyPr>
            <a:normAutofit fontScale="90000"/>
          </a:bodyPr>
          <a:lstStyle/>
          <a:p>
            <a:br>
              <a:rPr lang="en-US" b="1" cap="small" dirty="0"/>
            </a:br>
            <a:r>
              <a:rPr lang="ru-RU" sz="3100" b="1" cap="small" dirty="0"/>
              <a:t>моделирование граничных условий в электродинамике </a:t>
            </a:r>
            <a:r>
              <a:rPr lang="en-US" sz="3100" b="1" cap="small" dirty="0"/>
              <a:t> </a:t>
            </a:r>
            <a:br>
              <a:rPr lang="ru-RU" sz="3100" dirty="0"/>
            </a:b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620689"/>
                <a:ext cx="871296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Наиболее резко выраженные неоднород­ности называются </a:t>
                </a:r>
                <a:r>
                  <a:rPr lang="ru-RU" i="1" u="sng" dirty="0"/>
                  <a:t>телами.</a:t>
                </a:r>
                <a:r>
                  <a:rPr lang="ru-RU" i="1" dirty="0"/>
                  <a:t> </a:t>
                </a:r>
                <a:r>
                  <a:rPr lang="ru-RU" dirty="0"/>
                  <a:t>Неоднородности различаются геометри­чески и своей внутренней материальной структурой. Возникает проблема о моделировании материальных тел и взаимодействия электрического и магнитного полей с телами.</a:t>
                </a:r>
              </a:p>
              <a:p>
                <a:pPr indent="457200" algn="just"/>
                <a:r>
                  <a:rPr lang="ru-RU" dirty="0"/>
                  <a:t>При моделировании тел используется принцип </a:t>
                </a:r>
                <a:r>
                  <a:rPr lang="ru-RU" i="1" u="sng" dirty="0"/>
                  <a:t>идеальной границы</a:t>
                </a:r>
                <a:r>
                  <a:rPr lang="ru-RU" i="1" dirty="0"/>
                  <a:t>, </a:t>
                </a:r>
                <a:r>
                  <a:rPr lang="ru-RU" dirty="0"/>
                  <a:t>когда поверхность реального тела может быть не очень гладкая, шероховатая, имеющая сложную молекулярную структуру, заме­няется идеальной кусочно-гладкой поверхностью </a:t>
                </a:r>
                <a:r>
                  <a:rPr lang="ru-RU" i="1" dirty="0"/>
                  <a:t>Г</a:t>
                </a:r>
                <a:r>
                  <a:rPr lang="ru-RU" dirty="0"/>
                  <a:t>. В дальнейшем будем предполагать, что поверхность </a:t>
                </a:r>
                <a:r>
                  <a:rPr lang="ru-RU" i="1" dirty="0"/>
                  <a:t>Г</a:t>
                </a:r>
                <a:r>
                  <a:rPr lang="ru-RU" dirty="0"/>
                  <a:t> не изменяет свою форму с тече­нием времени и неподвижна относительно зафиксированной декар­товой системы координат. При этом электромагнитные характе­ристики среды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ru-RU" dirty="0"/>
                  <a:t> с обеих сторон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 различны и терпят разрыв первого рода на </a:t>
                </a:r>
                <a:r>
                  <a:rPr lang="ru-RU" i="1" dirty="0"/>
                  <a:t>Г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620689"/>
                <a:ext cx="8712968" cy="3139321"/>
              </a:xfrm>
              <a:prstGeom prst="rect">
                <a:avLst/>
              </a:prstGeom>
              <a:blipFill>
                <a:blip r:embed="rId2"/>
                <a:stretch>
                  <a:fillRect l="-437" t="-806" r="-582" b="-20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5" y="3760010"/>
            <a:ext cx="4680520" cy="309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51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504" y="24073"/>
                <a:ext cx="8856984" cy="2644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Если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расположен источник электрического поля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i="1" dirty="0"/>
                  <a:t>, </a:t>
                </a:r>
                <a:r>
                  <a:rPr lang="ru-RU" dirty="0"/>
                  <a:t>тогда первичное поле источника, распространяясь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, проникает в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i="1" dirty="0"/>
                  <a:t>. </a:t>
                </a:r>
                <a:r>
                  <a:rPr lang="ru-RU" dirty="0"/>
                  <a:t>Возникает вопрос о моделировании процесса проникновения поля в область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l</a:t>
                </a:r>
                <a:r>
                  <a:rPr lang="en-US" i="1" dirty="0"/>
                  <a:t> </a:t>
                </a:r>
                <a:r>
                  <a:rPr lang="ru-RU" dirty="0"/>
                  <a:t>из области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2</a:t>
                </a:r>
                <a:r>
                  <a:rPr lang="ru-RU" i="1" dirty="0"/>
                  <a:t>. </a:t>
                </a:r>
                <a:r>
                  <a:rPr lang="ru-RU" dirty="0"/>
                  <a:t>Процесс про­никновения моделируется с помощью </a:t>
                </a:r>
                <a:r>
                  <a:rPr lang="ru-RU" i="1" dirty="0"/>
                  <a:t>граничных условий </a:t>
                </a:r>
                <a:r>
                  <a:rPr lang="ru-RU" dirty="0"/>
                  <a:t>на поверх­ности </a:t>
                </a:r>
                <a:r>
                  <a:rPr lang="ru-RU" i="1" dirty="0"/>
                  <a:t>Г</a:t>
                </a:r>
                <a:r>
                  <a:rPr lang="ru-RU" dirty="0"/>
                  <a:t>.</a:t>
                </a:r>
              </a:p>
              <a:p>
                <a:pPr indent="457200" algn="just"/>
                <a:r>
                  <a:rPr lang="ru-RU" dirty="0"/>
                  <a:t>Выведем граничные условия для векторов электрической напряженности и потенциалов электрического поля.</a:t>
                </a:r>
              </a:p>
              <a:p>
                <a:pPr indent="457200" algn="just"/>
                <a:r>
                  <a:rPr lang="ru-RU" dirty="0"/>
                  <a:t>Обозначим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потенциалы электрических полей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в</a:t>
                </a:r>
                <a:r>
                  <a:rPr lang="en-US" dirty="0"/>
                  <a:t> </a:t>
                </a:r>
                <a:r>
                  <a:rPr lang="ru-RU" dirty="0"/>
                  <a:t>областях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 (</a:t>
                </a:r>
                <a:r>
                  <a:rPr lang="en-US" i="1" dirty="0"/>
                  <a:t>j </a:t>
                </a:r>
                <a:r>
                  <a:rPr lang="ru-RU" dirty="0"/>
                  <a:t>= 1,</a:t>
                </a:r>
                <a:r>
                  <a:rPr lang="en-US" dirty="0"/>
                  <a:t> </a:t>
                </a:r>
                <a:r>
                  <a:rPr lang="ru-RU" dirty="0"/>
                  <a:t>2). Это означает, что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4073"/>
                <a:ext cx="8856984" cy="2644635"/>
              </a:xfrm>
              <a:prstGeom prst="rect">
                <a:avLst/>
              </a:prstGeom>
              <a:blipFill>
                <a:blip r:embed="rId2"/>
                <a:stretch>
                  <a:fillRect l="-429" t="-478" r="-429" b="-28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797176"/>
            <a:ext cx="7704856" cy="99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787261" y="305729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</a:t>
            </a:r>
            <a:r>
              <a:rPr lang="en-US" dirty="0"/>
              <a:t>1)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1631505" y="4077072"/>
                <a:ext cx="8890253" cy="1835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Для вывода граничных условий, связывающих потенциалы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по обе стороны от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, рассмотрим произвольную точку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𝜉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  <a:ea typeface="Cambria Math"/>
                      </a:rPr>
                      <m:t>Γ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выделим в пространстве конечную цилиндрическую область </a:t>
                </a:r>
                <a:r>
                  <a:rPr lang="en-US" i="1" dirty="0"/>
                  <a:t>V</a:t>
                </a:r>
                <a:r>
                  <a:rPr lang="ru-RU" i="1" dirty="0"/>
                  <a:t> </a:t>
                </a:r>
                <a:r>
                  <a:rPr lang="ru-RU" dirty="0"/>
                  <a:t>с осью, направленной вдоль нормали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к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 (рис. 1.9). В дальнейшем, используя </a:t>
                </a:r>
                <a:r>
                  <a:rPr lang="ru-RU" i="1" dirty="0"/>
                  <a:t>метод моделирования Кирхгофа, </a:t>
                </a:r>
                <a:r>
                  <a:rPr lang="ru-RU" dirty="0"/>
                  <a:t>будем считать локальный участок поверхности в окрестности точки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𝜉</m:t>
                    </m:r>
                  </m:oMath>
                </a14:m>
                <a:r>
                  <a:rPr lang="ru-RU" dirty="0"/>
                  <a:t> плоским (рис. 1.10).</a:t>
                </a:r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5" y="4077072"/>
                <a:ext cx="8890253" cy="1835952"/>
              </a:xfrm>
              <a:prstGeom prst="rect">
                <a:avLst/>
              </a:prstGeom>
              <a:blipFill>
                <a:blip r:embed="rId4"/>
                <a:stretch>
                  <a:fillRect l="-428" t="-1370" r="-571"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703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16632"/>
            <a:ext cx="597666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55157" y="5085185"/>
                <a:ext cx="8955391" cy="998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Поверхность цилиндра </a:t>
                </a:r>
                <a:r>
                  <a:rPr lang="ru-RU" i="1" dirty="0"/>
                  <a:t>V </a:t>
                </a:r>
                <a:r>
                  <a:rPr lang="ru-RU" dirty="0"/>
                  <a:t>состоит из 3-х частей: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ц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latin typeface="Cambria Math"/>
                            <a:ea typeface="Cambria Math"/>
                          </a:rPr>
                          <m:t>б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indent="457200" algn="just"/>
                <a:r>
                  <a:rPr lang="ru-RU" dirty="0"/>
                  <a:t>Электрическое поле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окрестности точки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𝜉</m:t>
                    </m:r>
                  </m:oMath>
                </a14:m>
                <a:r>
                  <a:rPr lang="ru-RU" dirty="0"/>
                  <a:t>описывается уравнениями электростатики (1.27), (1.28). Проинтегрируем уравне­ние (1.28) по объему </a:t>
                </a:r>
                <a:r>
                  <a:rPr lang="ru-RU" i="1" dirty="0"/>
                  <a:t>V</a:t>
                </a:r>
                <a:r>
                  <a:rPr lang="ru-RU" dirty="0"/>
                  <a:t>, тогда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57" y="5085185"/>
                <a:ext cx="8955391" cy="998671"/>
              </a:xfrm>
              <a:prstGeom prst="rect">
                <a:avLst/>
              </a:prstGeom>
              <a:blipFill>
                <a:blip r:embed="rId3"/>
                <a:stretch>
                  <a:fillRect l="-424" t="-1250" r="-424"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3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3814"/>
            <a:ext cx="4104456" cy="102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535558" y="1232452"/>
            <a:ext cx="912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где </a:t>
            </a:r>
            <a:r>
              <a:rPr lang="en-US" i="1" dirty="0"/>
              <a:t>q – </a:t>
            </a:r>
            <a:r>
              <a:rPr lang="ru-RU" dirty="0"/>
              <a:t>суммарный заряд в области </a:t>
            </a:r>
            <a:r>
              <a:rPr lang="en-US" i="1" dirty="0"/>
              <a:t>V. </a:t>
            </a:r>
            <a:r>
              <a:rPr lang="ru-RU" dirty="0"/>
              <a:t>Применяя формулу Остроградского-Гаусса, получим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601784"/>
            <a:ext cx="4752528" cy="110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535558" y="2821955"/>
                <a:ext cx="902493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i="1" dirty="0"/>
                  <a:t> – </a:t>
                </a:r>
                <a:r>
                  <a:rPr lang="ru-RU" dirty="0"/>
                  <a:t>единичная внешняя нормаль к поверхности </a:t>
                </a:r>
                <a:r>
                  <a:rPr lang="en-US" i="1" dirty="0"/>
                  <a:t>S</a:t>
                </a:r>
                <a:r>
                  <a:rPr lang="en-US" dirty="0"/>
                  <a:t>.</a:t>
                </a:r>
              </a:p>
              <a:p>
                <a:pPr indent="457200" algn="just"/>
                <a:r>
                  <a:rPr lang="ru-RU" dirty="0"/>
                  <a:t>Учитывая (1.71) и соотношения для нормалей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получим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558" y="2821955"/>
                <a:ext cx="9024938" cy="646331"/>
              </a:xfrm>
              <a:prstGeom prst="rect">
                <a:avLst/>
              </a:prstGeom>
              <a:blipFill>
                <a:blip r:embed="rId4"/>
                <a:stretch>
                  <a:fillRect l="-562" t="-3846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3468284"/>
            <a:ext cx="7488832" cy="111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631505" y="4869160"/>
                <a:ext cx="3906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Перейдём к пределу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h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→0.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Тогда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5" y="4869160"/>
                <a:ext cx="3906069" cy="369332"/>
              </a:xfrm>
              <a:prstGeom prst="rect">
                <a:avLst/>
              </a:prstGeom>
              <a:blipFill>
                <a:blip r:embed="rId6"/>
                <a:stretch>
                  <a:fillRect l="-971" t="-3333" r="-324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38" y="5517232"/>
            <a:ext cx="503174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746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1"/>
                <a:ext cx="8964488" cy="668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Будем считать, что основания цилиндра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достаточно малые. Тогда, применяя теорему о среднем, получим  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"/>
                <a:ext cx="8964488" cy="668645"/>
              </a:xfrm>
              <a:prstGeom prst="rect">
                <a:avLst/>
              </a:prstGeom>
              <a:blipFill>
                <a:blip r:embed="rId2"/>
                <a:stretch>
                  <a:fillRect l="-567" t="-1887" r="-425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668646"/>
            <a:ext cx="4968552" cy="60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558936" y="1412776"/>
                <a:ext cx="5140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Где площади оснований равны: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36" y="1412776"/>
                <a:ext cx="5140061" cy="369332"/>
              </a:xfrm>
              <a:prstGeom prst="rect">
                <a:avLst/>
              </a:prstGeom>
              <a:blipFill>
                <a:blip r:embed="rId4"/>
                <a:stretch>
                  <a:fillRect l="-988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579151" y="1772147"/>
                <a:ext cx="89093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Если предположить, что заряд </a:t>
                </a:r>
                <a:r>
                  <a:rPr lang="en-US" i="1" dirty="0"/>
                  <a:t>q</a:t>
                </a:r>
                <a:r>
                  <a:rPr lang="en-US" b="1" i="1" dirty="0"/>
                  <a:t> </a:t>
                </a:r>
                <a:r>
                  <a:rPr lang="ru-RU" dirty="0"/>
                  <a:t>сконцентрирован возле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, то величина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/|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задаёт поверхностную плотность электрических зарядов на </a:t>
                </a:r>
                <a:r>
                  <a:rPr lang="ru-RU" i="1" dirty="0"/>
                  <a:t>Г</a:t>
                </a:r>
                <a:r>
                  <a:rPr lang="ru-RU" dirty="0"/>
                  <a:t>. В результате получим граничное условие на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 в произвольной точке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𝜉</m:t>
                    </m:r>
                  </m:oMath>
                </a14:m>
                <a:r>
                  <a:rPr lang="ru-RU" dirty="0"/>
                  <a:t>: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151" y="1772147"/>
                <a:ext cx="8909337" cy="923330"/>
              </a:xfrm>
              <a:prstGeom prst="rect">
                <a:avLst/>
              </a:prstGeom>
              <a:blipFill>
                <a:blip r:embed="rId5"/>
                <a:stretch>
                  <a:fillRect l="-427" t="-2740" r="-427" b="-9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695478"/>
            <a:ext cx="4248472" cy="80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9718851" y="291419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72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558935" y="3501008"/>
                <a:ext cx="8894412" cy="708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i="1" dirty="0"/>
                  <a:t> – </a:t>
                </a:r>
                <a:r>
                  <a:rPr lang="ru-RU" dirty="0"/>
                  <a:t>единичная внешняя нормаль к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, направленная в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  <a:p>
                <a:pPr indent="457200" algn="just"/>
                <a:r>
                  <a:rPr lang="ru-RU" dirty="0"/>
                  <a:t>Представим поля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 через потенциалы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ru-RU" dirty="0"/>
                  <a:t> Тогда из (1.72) получим</a:t>
                </a: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35" y="3501008"/>
                <a:ext cx="8894412" cy="708592"/>
              </a:xfrm>
              <a:prstGeom prst="rect">
                <a:avLst/>
              </a:prstGeom>
              <a:blipFill>
                <a:blip r:embed="rId7"/>
                <a:stretch>
                  <a:fillRect l="-571" t="-5455" b="-10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9718851" y="4536073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73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25185" y="530120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 Если поверхностные заряды отсутствуют, тогда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320690"/>
            <a:ext cx="3528392" cy="98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65" y="5805264"/>
            <a:ext cx="257003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9753992" y="598063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74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469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52422" y="0"/>
                <a:ext cx="9051304" cy="708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 Используя уравнение (1.27), можно получить граничное условие для касательных составляющих электрических полей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22" y="0"/>
                <a:ext cx="9051304" cy="708592"/>
              </a:xfrm>
              <a:prstGeom prst="rect">
                <a:avLst/>
              </a:prstGeom>
              <a:blipFill>
                <a:blip r:embed="rId2"/>
                <a:stretch>
                  <a:fillRect l="-420" t="-1786" r="-560" b="-8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14" y="623602"/>
            <a:ext cx="2834534" cy="6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878211" y="74095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75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68238" y="1236836"/>
            <a:ext cx="8798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dirty="0"/>
              <a:t>Из условия (1.75) следует граничное условие для потенциалов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61" y="1606168"/>
            <a:ext cx="188347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9869230" y="174553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61446" y="2160581"/>
            <a:ext cx="8942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Условия (1.74), (1.76) называются </a:t>
            </a:r>
            <a:r>
              <a:rPr lang="ru-RU" i="1" dirty="0"/>
              <a:t>основными граничными условиями для электрических потенциалов на диэлектрических полях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1681484" y="2806080"/>
                <a:ext cx="8922242" cy="151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b="1" dirty="0"/>
                  <a:t>Граничные условия на металлическом теле. </a:t>
                </a:r>
                <a:r>
                  <a:rPr lang="ru-RU" dirty="0"/>
                  <a:t>Предположим, что тело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1</a:t>
                </a:r>
                <a:r>
                  <a:rPr lang="ru-RU" i="1" dirty="0"/>
                  <a:t> </a:t>
                </a:r>
                <a:r>
                  <a:rPr lang="ru-RU" dirty="0"/>
                  <a:t>металлическое (рис. 1.9), имеет большую проводимость. В этом случае электрическое поле внутрь тела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1</a:t>
                </a:r>
                <a:r>
                  <a:rPr lang="en-US" i="1" dirty="0"/>
                  <a:t> </a:t>
                </a:r>
                <a:r>
                  <a:rPr lang="ru-RU" dirty="0"/>
                  <a:t>не проникает, 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=0</m:t>
                    </m:r>
                  </m:oMath>
                </a14:m>
                <a:r>
                  <a:rPr lang="ru-RU" dirty="0"/>
                  <a:t>  в</a:t>
                </a:r>
                <a:r>
                  <a:rPr lang="ru-RU" i="1" dirty="0"/>
                  <a:t> 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1</a:t>
                </a:r>
                <a:r>
                  <a:rPr lang="ru-RU" i="1" dirty="0"/>
                  <a:t>. </a:t>
                </a:r>
                <a:r>
                  <a:rPr lang="ru-RU" dirty="0"/>
                  <a:t>Откуда следует,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𝐶</m:t>
                    </m:r>
                    <m:r>
                      <a:rPr lang="en-US" i="1">
                        <a:latin typeface="Cambria Math"/>
                      </a:rPr>
                      <m:t> −</m:t>
                    </m:r>
                    <m:r>
                      <a:rPr lang="en-US" i="1">
                        <a:latin typeface="Cambria Math"/>
                      </a:rPr>
                      <m:t>𝑐𝑜𝑛𝑠𝑡</m:t>
                    </m:r>
                    <m:r>
                      <a:rPr lang="en-US" i="1">
                        <a:latin typeface="Cambria Math"/>
                      </a:rPr>
                      <m:t>.</m:t>
                    </m:r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Учитывая условия (1.73), (1.76), получим граничные соотношения на поверхности металлического тела</a:t>
                </a:r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84" y="2806080"/>
                <a:ext cx="8922242" cy="1510926"/>
              </a:xfrm>
              <a:prstGeom prst="rect">
                <a:avLst/>
              </a:prstGeom>
              <a:blipFill>
                <a:blip r:embed="rId5"/>
                <a:stretch>
                  <a:fillRect l="-569" t="-1667" r="-569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317006"/>
            <a:ext cx="1872208" cy="170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9811781" y="45811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</a:t>
            </a:r>
            <a:r>
              <a:rPr lang="en-US" dirty="0"/>
              <a:t>7)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811781" y="551723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</a:t>
            </a:r>
            <a:r>
              <a:rPr lang="en-US" dirty="0"/>
              <a:t>8)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681485" y="6309320"/>
            <a:ext cx="4315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где </a:t>
            </a:r>
            <a:r>
              <a:rPr lang="ru-RU" i="1" dirty="0"/>
              <a:t>С</a:t>
            </a:r>
            <a:r>
              <a:rPr lang="ru-RU" dirty="0"/>
              <a:t> – заданный постоянный потенциал. </a:t>
            </a:r>
          </a:p>
        </p:txBody>
      </p:sp>
    </p:spTree>
    <p:extLst>
      <p:ext uri="{BB962C8B-B14F-4D97-AF65-F5344CB8AC3E}">
        <p14:creationId xmlns:p14="http://schemas.microsoft.com/office/powerpoint/2010/main" val="1460563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116633"/>
                <a:ext cx="8964488" cy="2794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Заметим, что граничные условия (1.77), (1.78) зависимы. Если постоянная </a:t>
                </a:r>
                <a:r>
                  <a:rPr lang="ru-RU" i="1" dirty="0"/>
                  <a:t>С</a:t>
                </a:r>
                <a:r>
                  <a:rPr lang="ru-RU" dirty="0"/>
                  <a:t> известна, тогда граничное условие (1.77) используется для определения поверхностной плотности электрических зарядов, наводимых полем на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.</a:t>
                </a:r>
              </a:p>
              <a:p>
                <a:pPr indent="457200" algn="just"/>
                <a:r>
                  <a:rPr lang="ru-RU" b="1" dirty="0"/>
                  <a:t>Основные граничные условия магнитостатики. </a:t>
                </a:r>
                <a:r>
                  <a:rPr lang="ru-RU" dirty="0"/>
                  <a:t>Рассмотрим ограниченную</a:t>
                </a:r>
                <a:r>
                  <a:rPr lang="ru-RU" b="1" dirty="0"/>
                  <a:t> </a:t>
                </a:r>
                <a:r>
                  <a:rPr lang="ru-RU" dirty="0"/>
                  <a:t>область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1</a:t>
                </a:r>
                <a:r>
                  <a:rPr lang="ru-RU" dirty="0"/>
                  <a:t>, которая заполнена средой с магнитной проницаемостью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, </m:t>
                    </m:r>
                  </m:oMath>
                </a14:m>
                <a:r>
                  <a:rPr lang="ru-RU" dirty="0"/>
                  <a:t> а внешняя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заполнена средой</a:t>
                </a:r>
                <a:r>
                  <a:rPr lang="en-US" dirty="0"/>
                  <a:t> </a:t>
                </a:r>
                <a:r>
                  <a:rPr lang="ru-RU" dirty="0"/>
                  <a:t>с магнитной проницаемостью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. 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en-US" i="1" dirty="0"/>
                  <a:t>–</a:t>
                </a:r>
                <a:r>
                  <a:rPr lang="ru-RU" i="1" dirty="0"/>
                  <a:t> п</a:t>
                </a:r>
                <a:r>
                  <a:rPr lang="ru-RU" dirty="0"/>
                  <a:t>оля магнитной напряжённости в областях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, </a:t>
                </a:r>
                <a:r>
                  <a:rPr lang="en-US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 </a:t>
                </a:r>
                <a:r>
                  <a:rPr lang="ru-RU" dirty="0"/>
                  <a:t>– соответствующие магнитные</a:t>
                </a:r>
                <a:r>
                  <a:rPr lang="en-US" dirty="0"/>
                  <a:t> </a:t>
                </a:r>
                <a:r>
                  <a:rPr lang="ru-RU" dirty="0"/>
                  <a:t>потенциалы, такие,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𝛻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i="1" dirty="0"/>
                  <a:t>. </a:t>
                </a:r>
                <a:r>
                  <a:rPr lang="ru-RU" dirty="0"/>
                  <a:t>Используя уравнения</a:t>
                </a:r>
                <a:r>
                  <a:rPr lang="en-US" dirty="0"/>
                  <a:t> </a:t>
                </a:r>
                <a:r>
                  <a:rPr lang="ru-RU" dirty="0"/>
                  <a:t>магнитостатики (1.25), (1.26), получим граничные условия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6633"/>
                <a:ext cx="8964488" cy="2794419"/>
              </a:xfrm>
              <a:prstGeom prst="rect">
                <a:avLst/>
              </a:prstGeom>
              <a:blipFill>
                <a:blip r:embed="rId2"/>
                <a:stretch>
                  <a:fillRect l="-567" t="-452" r="-425" b="-1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923450"/>
            <a:ext cx="3168352" cy="129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53992" y="371703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79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601658" y="4437113"/>
                <a:ext cx="8886831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поверхностная плотность токов электрических зарядов на </a:t>
                </a:r>
                <a:r>
                  <a:rPr lang="ru-RU" i="1" dirty="0"/>
                  <a:t>Г</a:t>
                </a:r>
                <a:r>
                  <a:rPr lang="ru-RU" dirty="0"/>
                  <a:t>. Если поверхностные токи отсутствуют, то, переходя к потенциалам, получим основные граничные условия для магнитных потенциалов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58" y="4437113"/>
                <a:ext cx="8886831" cy="945643"/>
              </a:xfrm>
              <a:prstGeom prst="rect">
                <a:avLst/>
              </a:prstGeom>
              <a:blipFill>
                <a:blip r:embed="rId4"/>
                <a:stretch>
                  <a:fillRect l="-571" t="-3947" b="-6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02" y="5360726"/>
            <a:ext cx="418740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601658" y="6308314"/>
                <a:ext cx="4658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  – </a:t>
                </a:r>
                <a:r>
                  <a:rPr lang="ru-RU" dirty="0"/>
                  <a:t>единичная нормаль к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.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58" y="6308314"/>
                <a:ext cx="4658263" cy="369332"/>
              </a:xfrm>
              <a:prstGeom prst="rect">
                <a:avLst/>
              </a:prstGeom>
              <a:blipFill>
                <a:blip r:embed="rId6"/>
                <a:stretch>
                  <a:fillRect l="-1087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0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703512" y="52956"/>
                <a:ext cx="8712968" cy="6393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Рассмотрим классический пример дифференциальной модели. Запишем следующее выражение: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                                                       </m:t>
                      </m:r>
                      <m:r>
                        <a:rPr lang="en-US" i="1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.                                                              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indent="457200" algn="just"/>
                <a:r>
                  <a:rPr lang="ru-RU" dirty="0"/>
                  <a:t>С точки зрения математики - это векторное обыкновенное дифференциальное уравнение второго порядка, 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- неизвестная вектор-функция.</a:t>
                </a:r>
                <a:endParaRPr lang="en-US" dirty="0"/>
              </a:p>
              <a:p>
                <a:pPr indent="457200" algn="just"/>
                <a:r>
                  <a:rPr lang="ru-RU" dirty="0"/>
                  <a:t>Если добавить начальные условия</a:t>
                </a:r>
              </a:p>
              <a:p>
                <a:pPr indent="4572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                 </m:t>
                      </m:r>
                      <m:r>
                        <a:rPr lang="ru-RU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=0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=0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 </m:t>
                      </m:r>
                      <m:r>
                        <a:rPr lang="ru-RU" i="1">
                          <a:latin typeface="Cambria Math"/>
                        </a:rPr>
                        <m:t>                                                                   (2)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 indent="457200" algn="just"/>
                <a:r>
                  <a:rPr lang="ru-RU" dirty="0"/>
                  <a:t>получим задачу Коши (1), (2) для определения функций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𝑧</m:t>
                    </m:r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indent="457200" algn="just"/>
                <a:r>
                  <a:rPr lang="ru-RU" dirty="0"/>
                  <a:t>Пусть </a:t>
                </a:r>
                <a:r>
                  <a:rPr lang="ru-RU" i="1" dirty="0"/>
                  <a:t>т </a:t>
                </a:r>
                <a:r>
                  <a:rPr lang="ru-RU" dirty="0"/>
                  <a:t>- масса материальною объекта, который считается точечным, сосредоточенным в точке </a:t>
                </a:r>
                <a:r>
                  <a:rPr lang="en-US" i="1" dirty="0"/>
                  <a:t>M</a:t>
                </a:r>
                <a:r>
                  <a:rPr lang="en-US" dirty="0"/>
                  <a:t> </a:t>
                </a:r>
                <a:r>
                  <a:rPr lang="ru-RU" dirty="0"/>
                  <a:t>с</a:t>
                </a:r>
                <a:r>
                  <a:rPr lang="en-US" dirty="0"/>
                  <a:t> </a:t>
                </a:r>
                <a:r>
                  <a:rPr lang="ru-RU" dirty="0"/>
                  <a:t>декартовыми координатами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𝑧</m:t>
                    </m:r>
                    <m:r>
                      <a:rPr lang="en-US" i="1">
                        <a:latin typeface="Cambria Math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ускорение объекта;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вектор силы, приложенный к точке </a:t>
                </a:r>
                <a:r>
                  <a:rPr lang="ru-RU" i="1" dirty="0"/>
                  <a:t>М</a:t>
                </a:r>
                <a:r>
                  <a:rPr lang="en-US" i="1" dirty="0"/>
                  <a:t>;</a:t>
                </a:r>
                <a:r>
                  <a:rPr lang="ru-RU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ru-RU" i="1" dirty="0"/>
                  <a:t>- </a:t>
                </a:r>
                <a:r>
                  <a:rPr lang="ru-RU" dirty="0"/>
                  <a:t>радиус-вектор точки </a:t>
                </a:r>
                <a:r>
                  <a:rPr lang="en-US" i="1" dirty="0"/>
                  <a:t>M</a:t>
                </a:r>
                <a:r>
                  <a:rPr lang="en-US" dirty="0"/>
                  <a:t>; </a:t>
                </a:r>
                <a:r>
                  <a:rPr lang="en-US" i="1" dirty="0"/>
                  <a:t>t </a:t>
                </a:r>
                <a:r>
                  <a:rPr lang="ru-RU" dirty="0"/>
                  <a:t>- момент времени, в который наблюдается объект. Условия (</a:t>
                </a:r>
                <a:r>
                  <a:rPr lang="en-US" dirty="0"/>
                  <a:t>2</a:t>
                </a:r>
                <a:r>
                  <a:rPr lang="ru-RU" dirty="0"/>
                  <a:t>) означают, что материальный объект в начальный момент времени</a:t>
                </a:r>
                <a:r>
                  <a:rPr lang="ru-RU" b="1" dirty="0"/>
                  <a:t> </a:t>
                </a:r>
                <a:r>
                  <a:rPr lang="en-US" i="1" dirty="0"/>
                  <a:t>t = </a:t>
                </a:r>
                <a:r>
                  <a:rPr lang="ru-RU" dirty="0"/>
                  <a:t>0 расположен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и обладает начальной скоростью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>
                        <a:latin typeface="Cambria Math"/>
                      </a:rPr>
                      <m:t>. </m:t>
                    </m:r>
                  </m:oMath>
                </a14:m>
                <a:r>
                  <a:rPr lang="ru-RU" dirty="0"/>
                  <a:t> </a:t>
                </a:r>
              </a:p>
              <a:p>
                <a:pPr indent="457200" algn="just"/>
                <a:r>
                  <a:rPr lang="ru-RU" dirty="0"/>
                  <a:t>При такой интерпретации уравнение (1) становится дифференциальной математической моделью объекта массой </a:t>
                </a:r>
                <a:r>
                  <a:rPr lang="ru-RU" i="1" dirty="0"/>
                  <a:t>т, </a:t>
                </a:r>
                <a:r>
                  <a:rPr lang="ru-RU" dirty="0"/>
                  <a:t>движущеюся 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/>
                  <a:t>, в котором действует силовое поле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ru-RU" dirty="0"/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2956"/>
                <a:ext cx="8712968" cy="6393482"/>
              </a:xfrm>
              <a:prstGeom prst="rect">
                <a:avLst/>
              </a:prstGeom>
              <a:blipFill>
                <a:blip r:embed="rId2"/>
                <a:stretch>
                  <a:fillRect l="-437" t="-396" r="-5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547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40947" y="116633"/>
                <a:ext cx="8958991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/>
                  <a:t>1.11. ПОСТАНОВКА КРАЕВЫХ ЗАДАЧ ЭЛЕКТРОСТАТИКИ</a:t>
                </a:r>
              </a:p>
              <a:p>
                <a:pPr indent="457200" algn="just"/>
                <a:r>
                  <a:rPr lang="ru-RU" b="1" dirty="0"/>
                  <a:t>Задача электростатики для диэлектрического прозрачного тела. </a:t>
                </a:r>
                <a:r>
                  <a:rPr lang="ru-RU" dirty="0"/>
                  <a:t>Рассмотрим однородное диэлектрическое тело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с диэлектри­ческой проницаемостью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. Внешняя область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2</a:t>
                </a:r>
                <a:r>
                  <a:rPr lang="ru-RU" i="1" dirty="0"/>
                  <a:t> </a:t>
                </a:r>
                <a:r>
                  <a:rPr lang="ru-RU" dirty="0"/>
                  <a:t>заполнена однород­ной средой (например, воздухом) с диэлектрической проницаемостью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(рис.  1.9). Во внешней области</a:t>
                </a:r>
                <a:r>
                  <a:rPr lang="en-US" dirty="0"/>
                  <a:t> 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2</a:t>
                </a:r>
                <a:r>
                  <a:rPr lang="ru-RU" i="1" dirty="0"/>
                  <a:t>  </a:t>
                </a:r>
                <a:r>
                  <a:rPr lang="ru-RU" dirty="0"/>
                  <a:t>расположен источник электрического поля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0</a:t>
                </a:r>
                <a:r>
                  <a:rPr lang="ru-RU" i="1" dirty="0"/>
                  <a:t> , </a:t>
                </a:r>
                <a:r>
                  <a:rPr lang="ru-RU" dirty="0"/>
                  <a:t>который порождает </a:t>
                </a:r>
                <a:r>
                  <a:rPr lang="ru-RU" i="1" dirty="0"/>
                  <a:t>первичное электричес­кое поле </a:t>
                </a:r>
                <a:r>
                  <a:rPr lang="ru-RU" dirty="0"/>
                  <a:t>с потенциалом </a:t>
                </a:r>
                <a:r>
                  <a:rPr lang="en-US" i="1" dirty="0"/>
                  <a:t>u</a:t>
                </a:r>
                <a:r>
                  <a:rPr lang="ru-RU" i="1" baseline="-25000" dirty="0"/>
                  <a:t>0 </a:t>
                </a:r>
                <a:r>
                  <a:rPr lang="ru-RU" dirty="0"/>
                  <a:t>. При взаимодействии поля </a:t>
                </a:r>
                <a:r>
                  <a:rPr lang="en-US" i="1" dirty="0"/>
                  <a:t>u</a:t>
                </a:r>
                <a:r>
                  <a:rPr lang="ru-RU" i="1" baseline="-25000" dirty="0"/>
                  <a:t>0</a:t>
                </a:r>
                <a:r>
                  <a:rPr lang="en-US" i="1" dirty="0"/>
                  <a:t> </a:t>
                </a:r>
                <a:r>
                  <a:rPr lang="ru-RU" i="1" dirty="0"/>
                  <a:t> </a:t>
                </a:r>
                <a:r>
                  <a:rPr lang="ru-RU" dirty="0"/>
                  <a:t>с границей тела Г в области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2</a:t>
                </a:r>
                <a:r>
                  <a:rPr lang="ru-RU" i="1" dirty="0"/>
                  <a:t> </a:t>
                </a:r>
                <a:r>
                  <a:rPr lang="ru-RU" dirty="0"/>
                  <a:t>образуется отраженное поле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</m:t>
                    </m:r>
                  </m:oMath>
                </a14:m>
                <a:r>
                  <a:rPr lang="ru-RU" i="1" dirty="0"/>
                  <a:t>, </a:t>
                </a:r>
                <a:r>
                  <a:rPr lang="ru-RU" dirty="0"/>
                  <a:t>а в область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1</a:t>
                </a:r>
                <a:r>
                  <a:rPr lang="ru-RU" i="1" baseline="-25000" dirty="0"/>
                  <a:t> </a:t>
                </a:r>
                <a:r>
                  <a:rPr lang="ru-RU" dirty="0"/>
                  <a:t>проникает поле </a:t>
                </a:r>
                <a:r>
                  <a:rPr lang="ru-RU" i="1" dirty="0"/>
                  <a:t>и</a:t>
                </a:r>
                <a:r>
                  <a:rPr lang="en-US" i="1" baseline="-25000" dirty="0"/>
                  <a:t>1</a:t>
                </a:r>
                <a:r>
                  <a:rPr lang="ru-RU" i="1" dirty="0"/>
                  <a:t>. </a:t>
                </a:r>
                <a:r>
                  <a:rPr lang="ru-RU" dirty="0"/>
                  <a:t>Обозначим: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</m:t>
                    </m:r>
                  </m:oMath>
                </a14:m>
                <a:r>
                  <a:rPr lang="en-US" i="1" dirty="0"/>
                  <a:t>  – </a:t>
                </a:r>
                <a:r>
                  <a:rPr lang="ru-RU" i="1" dirty="0"/>
                  <a:t>с</a:t>
                </a:r>
                <a:r>
                  <a:rPr lang="ru-RU" dirty="0"/>
                  <a:t>уммарное поле в </a:t>
                </a:r>
                <a:r>
                  <a:rPr lang="en-US" i="1" dirty="0"/>
                  <a:t>D</a:t>
                </a:r>
                <a:r>
                  <a:rPr lang="ru-RU" i="1" baseline="-25000" dirty="0"/>
                  <a:t>2</a:t>
                </a:r>
                <a:r>
                  <a:rPr lang="en-US" i="1" baseline="-25000" dirty="0"/>
                  <a:t> </a:t>
                </a:r>
                <a:r>
                  <a:rPr lang="ru-RU" i="1" dirty="0"/>
                  <a:t>.</a:t>
                </a:r>
                <a:endParaRPr lang="ru-RU" dirty="0"/>
              </a:p>
              <a:p>
                <a:pPr indent="457200" algn="just"/>
                <a:r>
                  <a:rPr lang="ru-RU" b="1" dirty="0"/>
                  <a:t>Краевая задача 1.</a:t>
                </a:r>
                <a:endParaRPr lang="ru-RU" dirty="0"/>
              </a:p>
              <a:p>
                <a:pPr indent="457200" algn="just"/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47" y="116633"/>
                <a:ext cx="8958991" cy="3139321"/>
              </a:xfrm>
              <a:prstGeom prst="rect">
                <a:avLst/>
              </a:prstGeom>
              <a:blipFill>
                <a:blip r:embed="rId2"/>
                <a:stretch>
                  <a:fillRect l="-424" t="-403" r="-4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43" y="2996952"/>
            <a:ext cx="561662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65441" y="63000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/>
              <a:t>1.</a:t>
            </a:r>
            <a:r>
              <a:rPr lang="ru-RU" dirty="0"/>
              <a:t>82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65441" y="493790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81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753992" y="390169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80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51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52244" y="0"/>
                <a:ext cx="896448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b="1" dirty="0"/>
                  <a:t>Задача электростатики для металлического тела. </a:t>
                </a:r>
                <a:r>
                  <a:rPr lang="ru-RU" dirty="0"/>
                  <a:t>Рассмотрим металлическое тело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, с внешней областью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2</a:t>
                </a:r>
                <a:r>
                  <a:rPr lang="ru-RU" dirty="0"/>
                  <a:t>, заполненной средой с диэлектрической проницаемостью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i="1" dirty="0"/>
                  <a:t>. </a:t>
                </a:r>
                <a:r>
                  <a:rPr lang="ru-RU" dirty="0"/>
                  <a:t>Пусть первичное поле </a:t>
                </a:r>
                <a:r>
                  <a:rPr lang="ru-RU" i="1" dirty="0"/>
                  <a:t>и</a:t>
                </a:r>
                <a:r>
                  <a:rPr lang="ru-RU" i="1" baseline="-25000" dirty="0"/>
                  <a:t>0</a:t>
                </a:r>
                <a:r>
                  <a:rPr lang="ru-RU" dirty="0"/>
                  <a:t> взаимодействует с граничной поверхностью </a:t>
                </a:r>
                <a:r>
                  <a:rPr lang="ru-RU" i="1" dirty="0"/>
                  <a:t>Г</a:t>
                </a:r>
                <a:r>
                  <a:rPr lang="ru-RU" dirty="0"/>
                  <a:t>, на которой поддер­живается заданный потенциал  </a:t>
                </a:r>
                <a:r>
                  <a:rPr lang="ru-RU" i="1" dirty="0"/>
                  <a:t>С </a:t>
                </a:r>
                <a:r>
                  <a:rPr lang="ru-RU" dirty="0"/>
                  <a:t>=</a:t>
                </a:r>
                <a:r>
                  <a:rPr lang="en-US" dirty="0"/>
                  <a:t> </a:t>
                </a:r>
                <a:r>
                  <a:rPr lang="en-US" dirty="0" err="1"/>
                  <a:t>const</a:t>
                </a:r>
                <a:r>
                  <a:rPr lang="ru-RU" dirty="0"/>
                  <a:t>, т.е. выполнено граничное условие (1.78) для суммарного потенциала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 </m:t>
                    </m:r>
                  </m:oMath>
                </a14:m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отражённое поле в области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indent="457200" algn="just"/>
                <a:r>
                  <a:rPr lang="ru-RU" b="1" dirty="0"/>
                  <a:t>Краевая задача 2.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44" y="0"/>
                <a:ext cx="8964488" cy="1754326"/>
              </a:xfrm>
              <a:prstGeom prst="rect">
                <a:avLst/>
              </a:prstGeom>
              <a:blipFill>
                <a:blip r:embed="rId2"/>
                <a:stretch>
                  <a:fillRect l="-424" t="-725" r="-42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31" y="2034890"/>
            <a:ext cx="626469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151646" y="237109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83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27039" y="36864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84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211403" y="525102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85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657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504" y="25064"/>
                <a:ext cx="88569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Рассмотрим также случай, когда на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 металлического тела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/>
                  <a:t> распределены заряды с заданной поверхностной плотностью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ru-RU" dirty="0"/>
                  <a:t>, тогда взаимодействие первичного поля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с поверхностью </a:t>
                </a:r>
                <a:r>
                  <a:rPr lang="ru-RU" i="1" dirty="0"/>
                  <a:t>Г</a:t>
                </a:r>
                <a:r>
                  <a:rPr lang="ru-RU" dirty="0"/>
                  <a:t> определяется граничным условием (1.77). </a:t>
                </a:r>
              </a:p>
              <a:p>
                <a:pPr indent="457200" algn="just"/>
                <a:r>
                  <a:rPr lang="ru-RU" b="1" dirty="0"/>
                  <a:t>Краевая задача 3.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5064"/>
                <a:ext cx="8856984" cy="1200329"/>
              </a:xfrm>
              <a:prstGeom prst="rect">
                <a:avLst/>
              </a:prstGeom>
              <a:blipFill>
                <a:blip r:embed="rId2"/>
                <a:stretch>
                  <a:fillRect l="-429" t="-1053" r="-429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628800"/>
            <a:ext cx="660335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211403" y="18448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212356" y="335234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87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336360" y="5066360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88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5268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3512" y="188641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ИНТЕГРАЛЬНЫЕ МОДЕЛИ</a:t>
            </a:r>
          </a:p>
          <a:p>
            <a:pPr algn="ctr"/>
            <a:endParaRPr lang="ru-RU" dirty="0"/>
          </a:p>
          <a:p>
            <a:pPr indent="457200" algn="just"/>
            <a:r>
              <a:rPr lang="ru-RU" dirty="0"/>
              <a:t>Сведём, например, решение задачи (1.86) - (1.88) к решению интегрального уравнения. Для этого представим потенциал </a:t>
            </a:r>
            <a:r>
              <a:rPr lang="ru-RU" i="1" dirty="0"/>
              <a:t>и' </a:t>
            </a:r>
            <a:r>
              <a:rPr lang="ru-RU" dirty="0"/>
              <a:t>в виде потенциала простого слоя (1.59):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56792"/>
            <a:ext cx="640871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578651" y="1703802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89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1703512" y="2481395"/>
                <a:ext cx="878497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Здесь </a:t>
                </a:r>
                <a:r>
                  <a:rPr lang="en-US" i="1" dirty="0"/>
                  <a:t>v</a:t>
                </a:r>
                <a:r>
                  <a:rPr lang="en-US" dirty="0"/>
                  <a:t>(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  <a:r>
                  <a:rPr lang="en-US" i="1" dirty="0"/>
                  <a:t> </a:t>
                </a:r>
                <a:r>
                  <a:rPr lang="ru-RU" dirty="0"/>
                  <a:t>- неизвестная плотность на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.</a:t>
                </a:r>
              </a:p>
              <a:p>
                <a:pPr indent="457200" algn="just"/>
                <a:r>
                  <a:rPr lang="ru-RU" dirty="0"/>
                  <a:t>Заметим, что функция (1.89) удовлетворяет уравнению Лапласа (1.86) в области </a:t>
                </a:r>
                <a:r>
                  <a:rPr lang="en-US" i="1" dirty="0"/>
                  <a:t>D</a:t>
                </a:r>
                <a:r>
                  <a:rPr lang="ru-RU" i="1" dirty="0"/>
                  <a:t>, </a:t>
                </a:r>
                <a:r>
                  <a:rPr lang="ru-RU" dirty="0"/>
                  <a:t>т.к.</a:t>
                </a:r>
                <a:r>
                  <a:rPr lang="ru-RU" i="1" dirty="0"/>
                  <a:t> </a:t>
                </a:r>
                <a:r>
                  <a:rPr lang="ru-RU" dirty="0"/>
                  <a:t>подынтегральная функция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1/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𝑀𝑃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является решением этого уравнения. Условие на бесконечности (1.88) также выполнено.</a:t>
                </a:r>
              </a:p>
              <a:p>
                <a:pPr indent="457200" algn="just"/>
                <a:r>
                  <a:rPr lang="ru-RU" dirty="0"/>
                  <a:t>Удовлетворим граничному условию (1.87), записав его в виде</a:t>
                </a:r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481395"/>
                <a:ext cx="8784976" cy="1477328"/>
              </a:xfrm>
              <a:prstGeom prst="rect">
                <a:avLst/>
              </a:prstGeom>
              <a:blipFill>
                <a:blip r:embed="rId3"/>
                <a:stretch>
                  <a:fillRect l="-433" t="-847" r="-433"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978792"/>
            <a:ext cx="5112568" cy="9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9578651" y="427531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(1.</a:t>
            </a:r>
            <a:r>
              <a:rPr lang="ru-RU" dirty="0"/>
              <a:t>90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1703512" y="5045738"/>
                <a:ext cx="8784976" cy="665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i="1" dirty="0"/>
                  <a:t> – </a:t>
                </a:r>
                <a:r>
                  <a:rPr lang="ru-RU" i="1" dirty="0"/>
                  <a:t> </a:t>
                </a:r>
                <a:r>
                  <a:rPr lang="ru-RU" dirty="0"/>
                  <a:t>единичная нормаль к поверхности </a:t>
                </a:r>
                <a:r>
                  <a:rPr lang="ru-RU" i="1" dirty="0"/>
                  <a:t>Г</a:t>
                </a:r>
                <a:r>
                  <a:rPr lang="ru-RU" dirty="0"/>
                  <a:t>, направленная в об­ласть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indent="457200" algn="just"/>
                <a:r>
                  <a:rPr lang="ru-RU" dirty="0"/>
                  <a:t>Рассмотрим произвольную точку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Г</m:t>
                    </m:r>
                    <m:r>
                      <a:rPr lang="ru-RU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ru-RU" dirty="0"/>
                  <a:t> Тогда</a:t>
                </a:r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045738"/>
                <a:ext cx="8784976" cy="665888"/>
              </a:xfrm>
              <a:prstGeom prst="rect">
                <a:avLst/>
              </a:prstGeom>
              <a:blipFill>
                <a:blip r:embed="rId5"/>
                <a:stretch>
                  <a:fillRect l="-433" t="-1852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5711627"/>
            <a:ext cx="3888432" cy="96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248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524000" y="1"/>
                <a:ext cx="9036496" cy="388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точка </a:t>
                </a:r>
                <a:r>
                  <a:rPr lang="ru-RU" i="1" dirty="0"/>
                  <a:t>М </a:t>
                </a:r>
                <a:r>
                  <a:rPr lang="ru-RU" dirty="0"/>
                  <a:t>принадлежит нормали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ru-RU" dirty="0"/>
                  <a:t>и стремится к точке </a:t>
                </a:r>
                <a:r>
                  <a:rPr lang="en-US" i="1" dirty="0"/>
                  <a:t>Q </a:t>
                </a:r>
                <a:r>
                  <a:rPr lang="ru-RU" dirty="0"/>
                  <a:t>области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 </a:t>
                </a:r>
                <a:r>
                  <a:rPr lang="ru-RU" dirty="0"/>
                  <a:t>(рис. 1.11).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"/>
                <a:ext cx="9036496" cy="388889"/>
              </a:xfrm>
              <a:prstGeom prst="rect">
                <a:avLst/>
              </a:prstGeom>
              <a:blipFill>
                <a:blip r:embed="rId2"/>
                <a:stretch>
                  <a:fillRect l="-562" t="-3226"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76672"/>
            <a:ext cx="295232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03512" y="2484797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Имеет место теорема о скачке нормальной производной потенциала простого слоя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024188"/>
            <a:ext cx="5976664" cy="1052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03512" y="40746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Воспользуемся граничным условием (1.90) и представлением (1.89). Тогда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4581128"/>
            <a:ext cx="640871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36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4000" y="1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/>
              <a:t>В результате получим интегральное уравнение для определения неизвестной функции 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764704"/>
            <a:ext cx="612068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91544" y="2996952"/>
            <a:ext cx="9036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называемое </a:t>
            </a:r>
            <a:r>
              <a:rPr lang="ru-RU" i="1" u="sng" dirty="0"/>
              <a:t>интегральным уравнением Фредгольма второго рода.</a:t>
            </a:r>
            <a:endParaRPr lang="ru-RU" u="sng" dirty="0"/>
          </a:p>
          <a:p>
            <a:pPr indent="457200" algn="just"/>
            <a:r>
              <a:rPr lang="ru-RU" dirty="0"/>
              <a:t>Аналогично могут быть получены интегральные уравнения и для других краевых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555585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25" y="548681"/>
            <a:ext cx="7776864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6093297"/>
            <a:ext cx="5256584" cy="70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1584" y="34498"/>
            <a:ext cx="812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Граничная задача для заземлённого металлического тела.</a:t>
            </a:r>
          </a:p>
        </p:txBody>
      </p:sp>
    </p:spTree>
    <p:extLst>
      <p:ext uri="{BB962C8B-B14F-4D97-AF65-F5344CB8AC3E}">
        <p14:creationId xmlns:p14="http://schemas.microsoft.com/office/powerpoint/2010/main" val="2029616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88640"/>
            <a:ext cx="871296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013176"/>
            <a:ext cx="626469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66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32656"/>
            <a:ext cx="842493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149" y="4484356"/>
            <a:ext cx="871296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906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16632"/>
            <a:ext cx="770485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340768"/>
            <a:ext cx="856895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2" y="3717033"/>
            <a:ext cx="6840759" cy="112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5" y="5046832"/>
            <a:ext cx="277230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046832"/>
            <a:ext cx="266429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0769" y="511419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807212" y="5908631"/>
            <a:ext cx="702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поверхностная плотность электрического заряда.</a:t>
            </a:r>
          </a:p>
        </p:txBody>
      </p:sp>
    </p:spTree>
    <p:extLst>
      <p:ext uri="{BB962C8B-B14F-4D97-AF65-F5344CB8AC3E}">
        <p14:creationId xmlns:p14="http://schemas.microsoft.com/office/powerpoint/2010/main" val="167350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ТЕХНОЛОГИЯ МОДЕЛИРОВАНИЯ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31682" y="1340769"/>
                <a:ext cx="8784976" cy="5216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i="1" dirty="0"/>
                  <a:t>Физический объект - математическая модель (идеальный объект). </a:t>
                </a:r>
              </a:p>
              <a:p>
                <a:pPr indent="457200" algn="just"/>
                <a:r>
                  <a:rPr lang="ru-RU" i="1" dirty="0"/>
                  <a:t>Физический объект А </a:t>
                </a:r>
                <a:r>
                  <a:rPr lang="ru-RU" dirty="0"/>
                  <a:t>- это ситуация, явление, процесс, материальный объект и др., являющиеся фрагментами реальности. При изучении объекта </a:t>
                </a:r>
                <a:r>
                  <a:rPr lang="ru-RU" i="1" dirty="0"/>
                  <a:t>А </a:t>
                </a:r>
                <a:r>
                  <a:rPr lang="ru-RU" dirty="0"/>
                  <a:t>выделяют его основные свойства</a:t>
                </a:r>
                <a:r>
                  <a:rPr lang="en-US" dirty="0"/>
                  <a:t>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indent="457200" algn="just"/>
                <a:r>
                  <a:rPr lang="ru-RU" dirty="0"/>
                  <a:t>Физическому объекту </a:t>
                </a:r>
                <a:r>
                  <a:rPr lang="ru-RU" i="1" dirty="0"/>
                  <a:t>А </a:t>
                </a:r>
                <a:r>
                  <a:rPr lang="ru-RU" dirty="0"/>
                  <a:t>ставится в соответствие </a:t>
                </a:r>
                <a:r>
                  <a:rPr lang="ru-RU" i="1" dirty="0"/>
                  <a:t>идеальный объект А', </a:t>
                </a:r>
                <a:r>
                  <a:rPr lang="ru-RU" dirty="0"/>
                  <a:t>называемый </a:t>
                </a:r>
                <a:r>
                  <a:rPr lang="ru-RU" b="1" i="1" dirty="0"/>
                  <a:t>математической моделью</a:t>
                </a:r>
                <a:r>
                  <a:rPr lang="ru-RU" i="1" dirty="0"/>
                  <a:t> </a:t>
                </a:r>
                <a:r>
                  <a:rPr lang="ru-RU" dirty="0"/>
                  <a:t>объекта </a:t>
                </a:r>
                <a:r>
                  <a:rPr lang="ru-RU" i="1" dirty="0"/>
                  <a:t>А </a:t>
                </a:r>
                <a:r>
                  <a:rPr lang="ru-RU" dirty="0"/>
                  <a:t>относительно совокупности свойств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</m:acc>
                  </m:oMath>
                </a14:m>
                <a:r>
                  <a:rPr lang="ru-RU" dirty="0"/>
                  <a:t>. В связи с этим объекту </a:t>
                </a:r>
                <a:r>
                  <a:rPr lang="ru-RU" i="1" dirty="0"/>
                  <a:t>А </a:t>
                </a:r>
                <a:r>
                  <a:rPr lang="ru-RU" dirty="0"/>
                  <a:t>могут быть сопоставлены различные модели </a:t>
                </a:r>
                <a:r>
                  <a:rPr lang="ru-RU" i="1" dirty="0"/>
                  <a:t>А' </a:t>
                </a:r>
                <a:r>
                  <a:rPr lang="ru-RU" dirty="0"/>
                  <a:t>в зависимости от свойств объекта </a:t>
                </a:r>
                <a:r>
                  <a:rPr lang="ru-RU" i="1" dirty="0"/>
                  <a:t>А, </a:t>
                </a:r>
                <a:r>
                  <a:rPr lang="ru-RU" dirty="0"/>
                  <a:t>положенных в основу модели. В результате строится ряд математических моделей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,…, </m:t>
                    </m:r>
                  </m:oMath>
                </a14:m>
                <a:r>
                  <a:rPr lang="ru-RU" dirty="0"/>
                  <a:t>всесторонне описы­вающих изучаемый объект </a:t>
                </a:r>
                <a:r>
                  <a:rPr lang="ru-RU" i="1" dirty="0"/>
                  <a:t>А. </a:t>
                </a:r>
                <a:r>
                  <a:rPr lang="ru-RU" dirty="0"/>
                  <a:t>При этом учитывается принцип </a:t>
                </a:r>
                <a:r>
                  <a:rPr lang="ru-RU" i="1" dirty="0"/>
                  <a:t>взаимной </a:t>
                </a:r>
                <a:r>
                  <a:rPr lang="ru-RU" i="1" dirty="0" err="1"/>
                  <a:t>дополняемости</a:t>
                </a:r>
                <a:r>
                  <a:rPr lang="ru-RU" i="1" dirty="0"/>
                  <a:t> </a:t>
                </a:r>
                <a:r>
                  <a:rPr lang="ru-RU" dirty="0"/>
                  <a:t>моделей и принцип </a:t>
                </a:r>
                <a:r>
                  <a:rPr lang="ru-RU" i="1" dirty="0"/>
                  <a:t>иерархии </a:t>
                </a:r>
                <a:r>
                  <a:rPr lang="ru-RU" dirty="0"/>
                  <a:t>моделей.</a:t>
                </a:r>
              </a:p>
              <a:p>
                <a:pPr indent="457200" algn="just"/>
                <a:r>
                  <a:rPr lang="ru-RU" dirty="0"/>
                  <a:t>Таким образом, математические модели обладают свойством </a:t>
                </a:r>
                <a:r>
                  <a:rPr lang="ru-RU" i="1" u="sng" dirty="0"/>
                  <a:t>множественности</a:t>
                </a:r>
                <a:r>
                  <a:rPr lang="ru-RU" i="1" dirty="0"/>
                  <a:t>, </a:t>
                </a:r>
                <a:r>
                  <a:rPr lang="ru-RU" dirty="0"/>
                  <a:t>то есть для каждого физического объекта могут быть построены различные </a:t>
                </a:r>
                <a:r>
                  <a:rPr lang="ru-RU" i="1" dirty="0"/>
                  <a:t>неравносильные </a:t>
                </a:r>
                <a:r>
                  <a:rPr lang="ru-RU" dirty="0"/>
                  <a:t>модели. </a:t>
                </a:r>
                <a:endParaRPr lang="en-US" dirty="0"/>
              </a:p>
              <a:p>
                <a:pPr indent="457200" algn="just"/>
                <a:r>
                  <a:rPr lang="ru-RU" dirty="0"/>
                  <a:t>Второе свойство математических моделей это свойство </a:t>
                </a:r>
                <a:r>
                  <a:rPr lang="ru-RU" i="1" u="sng" dirty="0"/>
                  <a:t>универсальности</a:t>
                </a:r>
                <a:r>
                  <a:rPr lang="ru-RU" i="1" dirty="0"/>
                  <a:t>, </a:t>
                </a:r>
                <a:r>
                  <a:rPr lang="ru-RU" dirty="0"/>
                  <a:t>когда одна и та же модель может описывать </a:t>
                </a:r>
                <a:r>
                  <a:rPr lang="ru-RU" i="1" dirty="0"/>
                  <a:t>принципиально </a:t>
                </a:r>
                <a:r>
                  <a:rPr lang="ru-RU" dirty="0"/>
                  <a:t>различные физические объекты</a:t>
                </a:r>
                <a:r>
                  <a:rPr lang="en-US" dirty="0"/>
                  <a:t>.</a:t>
                </a:r>
                <a:endParaRPr lang="ru-RU" dirty="0"/>
              </a:p>
              <a:p>
                <a:pPr indent="457200" algn="just"/>
                <a:br>
                  <a:rPr lang="ru-RU" dirty="0"/>
                </a:br>
                <a:endParaRPr lang="ru-RU" i="1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682" y="1340769"/>
                <a:ext cx="8784976" cy="5216043"/>
              </a:xfrm>
              <a:prstGeom prst="rect">
                <a:avLst/>
              </a:prstGeom>
              <a:blipFill>
                <a:blip r:embed="rId2"/>
                <a:stretch>
                  <a:fillRect l="-433" t="-487" r="-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890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836712"/>
            <a:ext cx="7894533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5561" y="116633"/>
            <a:ext cx="7894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Граничная задача для замкнутой тонкостенной оболочки</a:t>
            </a:r>
          </a:p>
        </p:txBody>
      </p:sp>
    </p:spTree>
    <p:extLst>
      <p:ext uri="{BB962C8B-B14F-4D97-AF65-F5344CB8AC3E}">
        <p14:creationId xmlns:p14="http://schemas.microsoft.com/office/powerpoint/2010/main" val="3058864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548680"/>
            <a:ext cx="8136904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714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45" y="188640"/>
            <a:ext cx="85689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69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34458"/>
            <a:ext cx="8640960" cy="123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12776"/>
            <a:ext cx="878497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02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60648"/>
            <a:ext cx="806489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437112"/>
            <a:ext cx="7488832" cy="228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253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332657"/>
            <a:ext cx="8496943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54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2656"/>
            <a:ext cx="820891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274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60648"/>
            <a:ext cx="813690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645024"/>
            <a:ext cx="799288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137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692695"/>
            <a:ext cx="8604447" cy="516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6052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48680"/>
            <a:ext cx="871296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82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31504" y="116633"/>
            <a:ext cx="87849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Основные этапы моделирования.</a:t>
            </a:r>
            <a:r>
              <a:rPr lang="ru-RU" dirty="0"/>
              <a:t> </a:t>
            </a:r>
            <a:endParaRPr lang="en-US" dirty="0"/>
          </a:p>
          <a:p>
            <a:pPr algn="ctr"/>
            <a:endParaRPr lang="en-US" dirty="0"/>
          </a:p>
          <a:p>
            <a:pPr indent="457200" algn="just"/>
            <a:r>
              <a:rPr lang="ru-RU" dirty="0"/>
              <a:t>Любой процесс моделирования, вне зависимости от предметной области, можно разбить на две основные части: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i="1" dirty="0"/>
              <a:t>построение   математической   модели, соответствующей конкретному физическому объекту;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i="1" dirty="0"/>
              <a:t>практическое использование разработанной математической</a:t>
            </a:r>
            <a:endParaRPr lang="ru-RU" dirty="0"/>
          </a:p>
          <a:p>
            <a:r>
              <a:rPr lang="en-US" i="1" dirty="0"/>
              <a:t>     </a:t>
            </a:r>
            <a:r>
              <a:rPr lang="ru-RU" i="1" dirty="0"/>
              <a:t>модели.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667000" y="2578845"/>
                <a:ext cx="9001000" cy="3474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/>
                <a:r>
                  <a:rPr lang="ru-RU" dirty="0"/>
                  <a:t>можно выделить следующие три этапа моделирования, предшествующие окончательной формулировке математической модели.</a:t>
                </a:r>
              </a:p>
              <a:p>
                <a:pPr indent="457200" algn="just"/>
                <a:r>
                  <a:rPr lang="ru-RU" b="1" i="1" dirty="0"/>
                  <a:t>1. Качественное исследование физического объекта А</a:t>
                </a:r>
                <a:r>
                  <a:rPr lang="ru-RU" i="1" dirty="0"/>
                  <a:t>. </a:t>
                </a:r>
                <a:r>
                  <a:rPr lang="ru-RU" dirty="0"/>
                  <a:t>Сводится к выделению основных параметров, элементов, связей объекта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ru-RU" i="1">
                            <a:latin typeface="Cambria Math"/>
                          </a:rPr>
                          <m:t>свойств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ru-RU" dirty="0"/>
                  <a:t>подлежащих моделированию. При этом на основании экспериментальных данных отбрасываются несущественные факторы, слабо влияющие на функционирование объекта </a:t>
                </a:r>
                <a:r>
                  <a:rPr lang="ru-RU" i="1" dirty="0"/>
                  <a:t>А </a:t>
                </a:r>
                <a:r>
                  <a:rPr lang="ru-RU" dirty="0"/>
                  <a:t>в пределах,</a:t>
                </a:r>
                <a:br>
                  <a:rPr lang="ru-RU" dirty="0"/>
                </a:br>
                <a:r>
                  <a:rPr lang="ru-RU" dirty="0"/>
                  <a:t>требуемых изменений параметров.</a:t>
                </a:r>
              </a:p>
              <a:p>
                <a:pPr indent="457200" algn="just"/>
                <a:r>
                  <a:rPr lang="ru-RU" b="1" i="1" dirty="0"/>
                  <a:t>2. Построение содержательной модели.</a:t>
                </a:r>
                <a:r>
                  <a:rPr lang="ru-RU" i="1" dirty="0"/>
                  <a:t> </a:t>
                </a:r>
                <a:r>
                  <a:rPr lang="ru-RU" dirty="0"/>
                  <a:t>Выбирается одна из предметных областей: физическая, механическая, биологическая, химическая, экономическая и т. д. При построении содержательной модели формулируются соответствующие гипотезы, постулаты, законы, которые ложатся в основу математической модели. Используется, как правило, устоявшаяся информация об объекте и универсальные законы природы.</a:t>
                </a: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00" y="2578845"/>
                <a:ext cx="9001000" cy="3474028"/>
              </a:xfrm>
              <a:prstGeom prst="rect">
                <a:avLst/>
              </a:prstGeom>
              <a:blipFill>
                <a:blip r:embed="rId2"/>
                <a:stretch>
                  <a:fillRect l="-423" t="-364" r="-423" b="-1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753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548680"/>
            <a:ext cx="85689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29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548680"/>
            <a:ext cx="8784975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82E7A6-DCB2-9649-A000-3B868C04CC3F}"/>
              </a:ext>
            </a:extLst>
          </p:cNvPr>
          <p:cNvSpPr txBox="1"/>
          <p:nvPr/>
        </p:nvSpPr>
        <p:spPr>
          <a:xfrm>
            <a:off x="5334000" y="261257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Математическое моделирование в квантовой механике</a:t>
            </a:r>
          </a:p>
        </p:txBody>
      </p:sp>
    </p:spTree>
    <p:extLst>
      <p:ext uri="{BB962C8B-B14F-4D97-AF65-F5344CB8AC3E}">
        <p14:creationId xmlns:p14="http://schemas.microsoft.com/office/powerpoint/2010/main" val="21374495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25" y="116632"/>
            <a:ext cx="856895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58" y="5373216"/>
            <a:ext cx="8554563" cy="132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242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60648"/>
            <a:ext cx="885698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24393" y="624187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1.105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1661B-1993-2A40-BE57-F9C68970C76E}"/>
              </a:ext>
            </a:extLst>
          </p:cNvPr>
          <p:cNvSpPr txBox="1"/>
          <p:nvPr/>
        </p:nvSpPr>
        <p:spPr>
          <a:xfrm>
            <a:off x="5475514" y="0"/>
            <a:ext cx="381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Энергия и импульс световых квантов</a:t>
            </a:r>
          </a:p>
        </p:txBody>
      </p:sp>
    </p:spTree>
    <p:extLst>
      <p:ext uri="{BB962C8B-B14F-4D97-AF65-F5344CB8AC3E}">
        <p14:creationId xmlns:p14="http://schemas.microsoft.com/office/powerpoint/2010/main" val="859711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620688"/>
            <a:ext cx="878497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52385" y="49005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085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88640"/>
            <a:ext cx="842493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95601" y="1886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1.105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506151" y="18304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1.106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272774"/>
            <a:ext cx="8424936" cy="410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52" y="5373216"/>
            <a:ext cx="670637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4313" y="552746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1.107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76321" y="617244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768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548680"/>
            <a:ext cx="892899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837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90" y="2633514"/>
            <a:ext cx="8557120" cy="30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90" y="404664"/>
            <a:ext cx="84582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286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60648"/>
            <a:ext cx="871296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501008"/>
            <a:ext cx="871296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99CCC3-7EBA-8540-9E94-DCB0683789A0}"/>
              </a:ext>
            </a:extLst>
          </p:cNvPr>
          <p:cNvSpPr txBox="1"/>
          <p:nvPr/>
        </p:nvSpPr>
        <p:spPr>
          <a:xfrm>
            <a:off x="4898571" y="119743"/>
            <a:ext cx="105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Атомизм</a:t>
            </a:r>
          </a:p>
        </p:txBody>
      </p:sp>
    </p:spTree>
    <p:extLst>
      <p:ext uri="{BB962C8B-B14F-4D97-AF65-F5344CB8AC3E}">
        <p14:creationId xmlns:p14="http://schemas.microsoft.com/office/powerpoint/2010/main" val="9186657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6632"/>
            <a:ext cx="849694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687594"/>
            <a:ext cx="8496944" cy="133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17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2466" y="332657"/>
            <a:ext cx="813690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b="1" i="1" dirty="0"/>
              <a:t>3. Построение математической модели А'. </a:t>
            </a:r>
            <a:r>
              <a:rPr lang="ru-RU" dirty="0"/>
              <a:t>Содержательная модель объекта описывается на формальном математическом языке. При этом каждому реальному элементу, свойству объекта </a:t>
            </a:r>
            <a:r>
              <a:rPr lang="ru-RU" i="1" dirty="0"/>
              <a:t>А </a:t>
            </a:r>
            <a:r>
              <a:rPr lang="ru-RU" dirty="0"/>
              <a:t>соответствует элемент математической модели, то есть символ, наделенный физи­ческим смыслом. При построении математической модели, как правило, используются хорошо разработанные математические тео­рии: </a:t>
            </a:r>
            <a:r>
              <a:rPr lang="ru-RU" i="1" u="sng" dirty="0"/>
              <a:t>дифференциальное и интегральное исчисление, дискретная математика, линейная  алгебра, теория вероятностей и др.</a:t>
            </a:r>
            <a:r>
              <a:rPr lang="ru-RU" i="1" dirty="0"/>
              <a:t> </a:t>
            </a:r>
          </a:p>
          <a:p>
            <a:pPr indent="457200" algn="just"/>
            <a:r>
              <a:rPr lang="ru-RU" dirty="0"/>
              <a:t>В нашем случае большинство моделей основано на использовании </a:t>
            </a:r>
            <a:r>
              <a:rPr lang="ru-RU" i="1" u="sng" dirty="0"/>
              <a:t>дифферен­циальных уравнений</a:t>
            </a:r>
            <a:r>
              <a:rPr lang="ru-RU" dirty="0"/>
              <a:t>, то есть строятся </a:t>
            </a:r>
            <a:r>
              <a:rPr lang="ru-RU" i="1" u="sng" dirty="0"/>
              <a:t>дифференциальные модели</a:t>
            </a:r>
            <a:r>
              <a:rPr lang="ru-RU" dirty="0"/>
              <a:t>.</a:t>
            </a:r>
          </a:p>
          <a:p>
            <a:pPr indent="457200" algn="just"/>
            <a:endParaRPr lang="ru-RU" dirty="0"/>
          </a:p>
          <a:p>
            <a:pPr indent="457200" algn="just"/>
            <a:r>
              <a:rPr lang="ru-RU" sz="2400" b="1" dirty="0"/>
              <a:t>Практическое применение математических моделей</a:t>
            </a:r>
          </a:p>
          <a:p>
            <a:pPr indent="457200" algn="just"/>
            <a:endParaRPr lang="ru-RU" b="1" dirty="0"/>
          </a:p>
          <a:p>
            <a:pPr indent="457200" algn="just"/>
            <a:r>
              <a:rPr lang="ru-RU" b="1" dirty="0"/>
              <a:t>4. </a:t>
            </a:r>
            <a:r>
              <a:rPr lang="ru-RU" b="1" i="1" dirty="0"/>
              <a:t>Постановка математических задач и их решение.</a:t>
            </a:r>
            <a:r>
              <a:rPr lang="ru-RU" i="1" dirty="0"/>
              <a:t> </a:t>
            </a:r>
            <a:r>
              <a:rPr lang="ru-RU" dirty="0"/>
              <a:t>На</a:t>
            </a:r>
            <a:br>
              <a:rPr lang="ru-RU" dirty="0"/>
            </a:br>
            <a:r>
              <a:rPr lang="ru-RU" dirty="0"/>
              <a:t>практике обычно отдельные параметры объекта известны или легко</a:t>
            </a:r>
            <a:br>
              <a:rPr lang="ru-RU" dirty="0"/>
            </a:br>
            <a:r>
              <a:rPr lang="ru-RU" dirty="0"/>
              <a:t>могут быть определены экспериментально. При использовании математической</a:t>
            </a:r>
            <a:br>
              <a:rPr lang="ru-RU" dirty="0"/>
            </a:br>
            <a:r>
              <a:rPr lang="ru-RU" dirty="0"/>
              <a:t>модели возникают математические задачи, которые должны быть</a:t>
            </a:r>
            <a:br>
              <a:rPr lang="ru-RU" dirty="0"/>
            </a:br>
            <a:r>
              <a:rPr lang="ru-RU" dirty="0"/>
              <a:t>решены в рамках исходной модели. В случае </a:t>
            </a:r>
            <a:r>
              <a:rPr lang="ru-RU" i="1" u="sng" dirty="0"/>
              <a:t>дифференциальных</a:t>
            </a:r>
            <a:br>
              <a:rPr lang="ru-RU" i="1" u="sng" dirty="0"/>
            </a:br>
            <a:r>
              <a:rPr lang="ru-RU" i="1" u="sng" dirty="0"/>
              <a:t>моделей</a:t>
            </a:r>
            <a:r>
              <a:rPr lang="ru-RU" dirty="0"/>
              <a:t> задачи, как правило, ставятся в форме краевых или начально-</a:t>
            </a:r>
            <a:br>
              <a:rPr lang="ru-RU" dirty="0"/>
            </a:br>
            <a:r>
              <a:rPr lang="ru-RU" dirty="0"/>
              <a:t>краевых задач. Сформулированная задача также может быть рассмотрена как математическая модель одной из сторон физического объекта.</a:t>
            </a:r>
          </a:p>
          <a:p>
            <a:pPr indent="457200"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6098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71438"/>
            <a:ext cx="8496944" cy="306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2996952"/>
            <a:ext cx="84929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750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76672"/>
            <a:ext cx="8748464" cy="55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E66F1-F803-6549-A612-6FC3668837B1}"/>
              </a:ext>
            </a:extLst>
          </p:cNvPr>
          <p:cNvSpPr txBox="1"/>
          <p:nvPr/>
        </p:nvSpPr>
        <p:spPr>
          <a:xfrm>
            <a:off x="4495800" y="283029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Уравнение Шредингера</a:t>
            </a:r>
          </a:p>
        </p:txBody>
      </p:sp>
    </p:spTree>
    <p:extLst>
      <p:ext uri="{BB962C8B-B14F-4D97-AF65-F5344CB8AC3E}">
        <p14:creationId xmlns:p14="http://schemas.microsoft.com/office/powerpoint/2010/main" val="4922293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76" y="1124744"/>
            <a:ext cx="871296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717032"/>
            <a:ext cx="878497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92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93" y="836712"/>
            <a:ext cx="878497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44" y="3501008"/>
            <a:ext cx="878497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080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60648"/>
            <a:ext cx="8496944" cy="40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509120"/>
            <a:ext cx="864096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960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332656"/>
            <a:ext cx="8424935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360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548680"/>
            <a:ext cx="856895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8183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836713"/>
            <a:ext cx="9036496" cy="496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851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60648"/>
            <a:ext cx="849694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618058"/>
            <a:ext cx="1872208" cy="45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365104"/>
            <a:ext cx="871296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863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04664"/>
            <a:ext cx="871296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789040"/>
            <a:ext cx="856895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555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7651</Words>
  <Application>Microsoft Macintosh PowerPoint</Application>
  <PresentationFormat>Широкоэкранный</PresentationFormat>
  <Paragraphs>531</Paragraphs>
  <Slides>107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107</vt:i4>
      </vt:variant>
    </vt:vector>
  </HeadingPairs>
  <TitlesOfParts>
    <vt:vector size="115" baseType="lpstr">
      <vt:lpstr>Arial</vt:lpstr>
      <vt:lpstr>Arial Narrow</vt:lpstr>
      <vt:lpstr>Calibri</vt:lpstr>
      <vt:lpstr>Calibri Light</vt:lpstr>
      <vt:lpstr>Cambria</vt:lpstr>
      <vt:lpstr>Cambria Math</vt:lpstr>
      <vt:lpstr>Times New Roman</vt:lpstr>
      <vt:lpstr>Тема Office</vt:lpstr>
      <vt:lpstr>0000</vt:lpstr>
      <vt:lpstr>ВВЕДЕНИЕ.  КЛАССИФИКАЦИЯ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ТЕХНОЛОГИЯ МОДЕЛИРОВАНИЯ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ВЫЧИСЛИТЕЛЬНЫЙ ЭКСПЕРИМЕНТ</vt:lpstr>
      <vt:lpstr>Презентация PowerPoint</vt:lpstr>
      <vt:lpstr>МОДЕЛИ В ФИЗИКЕ. МАТЕМАТИЧЕСКОЕ МОДЕЛИРОВАНИЕ ЭЛЕКТРОМАГНИТНЫХ ПОЛЕЙ  1.1. Макроскопическое моделирование сред.</vt:lpstr>
      <vt:lpstr>Презентация PowerPoint</vt:lpstr>
      <vt:lpstr>Электрические заряды и токи</vt:lpstr>
      <vt:lpstr>Презентация PowerPoint</vt:lpstr>
      <vt:lpstr>Презентация PowerPoint</vt:lpstr>
      <vt:lpstr>Презентация PowerPoint</vt:lpstr>
      <vt:lpstr>Презентация PowerPoint</vt:lpstr>
      <vt:lpstr>Уравнения электромагнитного поля</vt:lpstr>
      <vt:lpstr>Презентация PowerPoint</vt:lpstr>
      <vt:lpstr>Презентация PowerPoint</vt:lpstr>
      <vt:lpstr>Презентация PowerPoint</vt:lpstr>
      <vt:lpstr>Уравнения электростатики и магнитостатики</vt:lpstr>
      <vt:lpstr>Презентация PowerPoint</vt:lpstr>
      <vt:lpstr>Презентация PowerPoint</vt:lpstr>
      <vt:lpstr>Интерпретация математических моделей</vt:lpstr>
      <vt:lpstr>Презентация PowerPoint</vt:lpstr>
      <vt:lpstr>Презентация PowerPoint</vt:lpstr>
      <vt:lpstr>Аналитическое моделирование  электрических и магнитных полей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Моделирование источников электрического поля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моделирование граничных условий в электродинамике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0000</dc:title>
  <dc:creator>Пользователь Microsoft Office</dc:creator>
  <cp:lastModifiedBy>Пользователь Microsoft Office</cp:lastModifiedBy>
  <cp:revision>2</cp:revision>
  <cp:lastPrinted>2018-11-13T19:40:46Z</cp:lastPrinted>
  <dcterms:created xsi:type="dcterms:W3CDTF">2018-11-13T19:39:10Z</dcterms:created>
  <dcterms:modified xsi:type="dcterms:W3CDTF">2018-11-13T19:50:12Z</dcterms:modified>
</cp:coreProperties>
</file>